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gqI/SS42senTvflaSL8Lf+7XUk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444099-7F21-47C6-A2D4-BF45786FEC73}">
  <a:tblStyle styleId="{76444099-7F21-47C6-A2D4-BF45786FEC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enturyGothic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8" Type="http://customschemas.google.com/relationships/presentationmetadata" Target="metadata"/><Relationship Id="rId27" Type="http://schemas.openxmlformats.org/officeDocument/2006/relationships/font" Target="fonts/CenturyGothic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8a2901c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278a2901c2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8b8acb89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278b8acb89a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8b8acb89a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78b8acb89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8a2901c23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8a2901c2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8b8acb89a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8b8acb89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8a2901c23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8a2901c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78b8acb89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278b8acb89a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8b8acb89a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8b8acb89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8b8acb89a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8b8acb89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8b8acb89a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8b8acb89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8b8acb89a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8b8acb89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8b8acb8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278b8acb8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"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2"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3"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4"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"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2"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3"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4"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5"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6"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1154880" y="2603520"/>
            <a:ext cx="88254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2"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"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2"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3"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"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2"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3"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3"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2"/>
          <p:cNvSpPr txBox="1"/>
          <p:nvPr>
            <p:ph idx="2"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1"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2"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3"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4"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2"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3"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4"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4"/>
          <p:cNvSpPr txBox="1"/>
          <p:nvPr>
            <p:ph idx="5"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4"/>
          <p:cNvSpPr txBox="1"/>
          <p:nvPr>
            <p:ph idx="6"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"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2"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idx="1"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2"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3"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"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2"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3"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7" name="Google Shape;7;p9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9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>
              <a:gsLst>
                <a:gs pos="0">
                  <a:srgbClr val="4AB5C4">
                    <a:alpha val="10588"/>
                  </a:srgbClr>
                </a:gs>
                <a:gs pos="75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9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>
              <a:gsLst>
                <a:gs pos="0">
                  <a:srgbClr val="4AB5C4">
                    <a:alpha val="7450"/>
                  </a:srgbClr>
                </a:gs>
                <a:gs pos="72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9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>
              <a:gsLst>
                <a:gs pos="0">
                  <a:srgbClr val="4AB5C4">
                    <a:alpha val="13333"/>
                  </a:srgbClr>
                </a:gs>
                <a:gs pos="66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9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>
              <a:gsLst>
                <a:gs pos="0">
                  <a:srgbClr val="4AB5C4">
                    <a:alpha val="6274"/>
                  </a:srgbClr>
                </a:gs>
                <a:gs pos="69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9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>
              <a:gsLst>
                <a:gs pos="0">
                  <a:srgbClr val="4AB5C4">
                    <a:alpha val="13333"/>
                  </a:srgbClr>
                </a:gs>
                <a:gs pos="73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9"/>
            <p:cNvSpPr/>
            <p:nvPr/>
          </p:nvSpPr>
          <p:spPr>
            <a:xfrm rot="-589800">
              <a:off x="8490960" y="1797480"/>
              <a:ext cx="3299040" cy="44064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9"/>
            <p:cNvSpPr/>
            <p:nvPr/>
          </p:nvSpPr>
          <p:spPr>
            <a:xfrm>
              <a:off x="459360" y="1866240"/>
              <a:ext cx="11277360" cy="453348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9"/>
            <p:cNvSpPr/>
            <p:nvPr/>
          </p:nvSpPr>
          <p:spPr>
            <a:xfrm>
              <a:off x="0" y="1440"/>
              <a:ext cx="12191760" cy="6856200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9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7" name="Google Shape;17;p9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9"/>
            <p:cNvSpPr/>
            <p:nvPr/>
          </p:nvSpPr>
          <p:spPr>
            <a:xfrm>
              <a:off x="0" y="1440"/>
              <a:ext cx="12191760" cy="6856200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" name="Google Shape;19;p9"/>
          <p:cNvSpPr txBox="1"/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9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rotWithShape="0" dir="5400000" dist="2556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9"/>
          <p:cNvSpPr txBox="1"/>
          <p:nvPr>
            <p:ph idx="12"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75" name="Google Shape;75;p11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>
              <a:gsLst>
                <a:gs pos="0">
                  <a:srgbClr val="4AB5C4">
                    <a:alpha val="10588"/>
                  </a:srgbClr>
                </a:gs>
                <a:gs pos="75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>
              <a:gsLst>
                <a:gs pos="0">
                  <a:srgbClr val="4AB5C4">
                    <a:alpha val="7450"/>
                  </a:srgbClr>
                </a:gs>
                <a:gs pos="72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>
              <a:gsLst>
                <a:gs pos="0">
                  <a:srgbClr val="4AB5C4">
                    <a:alpha val="13333"/>
                  </a:srgbClr>
                </a:gs>
                <a:gs pos="66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>
              <a:gsLst>
                <a:gs pos="0">
                  <a:srgbClr val="4AB5C4">
                    <a:alpha val="6274"/>
                  </a:srgbClr>
                </a:gs>
                <a:gs pos="69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>
              <a:gsLst>
                <a:gs pos="0">
                  <a:srgbClr val="4AB5C4">
                    <a:alpha val="13333"/>
                  </a:srgbClr>
                </a:gs>
                <a:gs pos="73000">
                  <a:srgbClr val="4AB5C4">
                    <a:alpha val="0"/>
                  </a:srgbClr>
                </a:gs>
                <a:gs pos="100000">
                  <a:srgbClr val="4AB5C4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 rot="-589800">
              <a:off x="8490960" y="1797480"/>
              <a:ext cx="3299040" cy="44064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459360" y="1866240"/>
              <a:ext cx="11277360" cy="453348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83" name="Google Shape;83;p11"/>
            <p:cNvSpPr/>
            <p:nvPr/>
          </p:nvSpPr>
          <p:spPr>
            <a:xfrm>
              <a:off x="0" y="1440"/>
              <a:ext cx="12191760" cy="6856200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4" name="Google Shape;84;p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rotWithShape="0" dir="5400000" dist="2556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1"/>
          <p:cNvSpPr txBox="1"/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0"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1"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35.png"/><Relationship Id="rId13" Type="http://schemas.openxmlformats.org/officeDocument/2006/relationships/image" Target="../media/image20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28.png"/><Relationship Id="rId15" Type="http://schemas.openxmlformats.org/officeDocument/2006/relationships/image" Target="../media/image25.png"/><Relationship Id="rId14" Type="http://schemas.openxmlformats.org/officeDocument/2006/relationships/image" Target="../media/image29.png"/><Relationship Id="rId17" Type="http://schemas.openxmlformats.org/officeDocument/2006/relationships/image" Target="../media/image26.png"/><Relationship Id="rId16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18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46.png"/><Relationship Id="rId5" Type="http://schemas.openxmlformats.org/officeDocument/2006/relationships/image" Target="../media/image31.png"/><Relationship Id="rId6" Type="http://schemas.openxmlformats.org/officeDocument/2006/relationships/image" Target="../media/image15.png"/><Relationship Id="rId7" Type="http://schemas.openxmlformats.org/officeDocument/2006/relationships/image" Target="../media/image2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5" Type="http://schemas.openxmlformats.org/officeDocument/2006/relationships/image" Target="../media/image20.png"/><Relationship Id="rId14" Type="http://schemas.openxmlformats.org/officeDocument/2006/relationships/image" Target="../media/image21.png"/><Relationship Id="rId16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32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15" Type="http://schemas.openxmlformats.org/officeDocument/2006/relationships/image" Target="../media/image32.png"/><Relationship Id="rId14" Type="http://schemas.openxmlformats.org/officeDocument/2006/relationships/image" Target="../media/image13.png"/><Relationship Id="rId16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/>
        </p:nvSpPr>
        <p:spPr>
          <a:xfrm>
            <a:off x="878040" y="2080800"/>
            <a:ext cx="937872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Analytics Platform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 txBox="1"/>
          <p:nvPr/>
        </p:nvSpPr>
        <p:spPr>
          <a:xfrm>
            <a:off x="1599120" y="413748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92CF7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DESIGN DOCUMENT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8a2901c23_0_12"/>
          <p:cNvSpPr/>
          <p:nvPr/>
        </p:nvSpPr>
        <p:spPr>
          <a:xfrm>
            <a:off x="2770350" y="1913400"/>
            <a:ext cx="7292400" cy="4894200"/>
          </a:xfrm>
          <a:prstGeom prst="roundRect">
            <a:avLst>
              <a:gd fmla="val 1646" name="adj"/>
            </a:avLst>
          </a:prstGeom>
          <a:noFill/>
          <a:ln cap="flat" cmpd="sng" w="28575">
            <a:solidFill>
              <a:srgbClr val="9FC5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78a2901c23_0_12"/>
          <p:cNvSpPr/>
          <p:nvPr/>
        </p:nvSpPr>
        <p:spPr>
          <a:xfrm>
            <a:off x="4401450" y="2031550"/>
            <a:ext cx="5480100" cy="3889800"/>
          </a:xfrm>
          <a:prstGeom prst="rect">
            <a:avLst/>
          </a:prstGeom>
          <a:solidFill>
            <a:srgbClr val="F2F2F2"/>
          </a:solidFill>
          <a:ln cap="rnd" cmpd="sng" w="9525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78a2901c23_0_12"/>
          <p:cNvSpPr/>
          <p:nvPr/>
        </p:nvSpPr>
        <p:spPr>
          <a:xfrm>
            <a:off x="2962800" y="3541225"/>
            <a:ext cx="1103700" cy="1523700"/>
          </a:xfrm>
          <a:prstGeom prst="rect">
            <a:avLst/>
          </a:prstGeom>
          <a:solidFill>
            <a:srgbClr val="F2F2F2"/>
          </a:solidFill>
          <a:ln cap="rnd" cmpd="sng" w="9525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78a2901c23_0_12"/>
          <p:cNvSpPr txBox="1"/>
          <p:nvPr/>
        </p:nvSpPr>
        <p:spPr>
          <a:xfrm>
            <a:off x="710225" y="905250"/>
            <a:ext cx="10436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5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Modern </a:t>
            </a:r>
            <a:r>
              <a:rPr b="0" i="0" lang="en-US" sz="35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- </a:t>
            </a:r>
            <a:r>
              <a:rPr lang="en-US" sz="35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Azure (</a:t>
            </a:r>
            <a:r>
              <a:rPr lang="en-US" sz="35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Deltalake)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78a2901c23_0_12"/>
          <p:cNvSpPr/>
          <p:nvPr/>
        </p:nvSpPr>
        <p:spPr>
          <a:xfrm>
            <a:off x="10373975" y="3096425"/>
            <a:ext cx="1369500" cy="2807100"/>
          </a:xfrm>
          <a:prstGeom prst="rect">
            <a:avLst/>
          </a:prstGeom>
          <a:solidFill>
            <a:srgbClr val="F2F2F2"/>
          </a:solidFill>
          <a:ln cap="rnd" cmpd="sng" w="9525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278a2901c23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1485" y="3264497"/>
            <a:ext cx="733320" cy="6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78a2901c23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5" y="5067427"/>
            <a:ext cx="750240" cy="75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78a2901c23_0_12"/>
          <p:cNvSpPr/>
          <p:nvPr/>
        </p:nvSpPr>
        <p:spPr>
          <a:xfrm>
            <a:off x="3013338" y="5101888"/>
            <a:ext cx="1021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/>
              <a:t>Ingestion 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/>
              <a:t>Pipelines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pic>
        <p:nvPicPr>
          <p:cNvPr id="297" name="Google Shape;297;g278a2901c23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6475" y="3403650"/>
            <a:ext cx="265856" cy="27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78a2901c23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4248" y="3559589"/>
            <a:ext cx="649800" cy="6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78a2901c23_0_12"/>
          <p:cNvSpPr/>
          <p:nvPr/>
        </p:nvSpPr>
        <p:spPr>
          <a:xfrm>
            <a:off x="4693300" y="2283204"/>
            <a:ext cx="4838700" cy="90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g278a2901c23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0625" y="2398303"/>
            <a:ext cx="470650" cy="5099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78a2901c23_0_12"/>
          <p:cNvSpPr txBox="1"/>
          <p:nvPr/>
        </p:nvSpPr>
        <p:spPr>
          <a:xfrm>
            <a:off x="5216225" y="2885602"/>
            <a:ext cx="175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Azure Data Factory</a:t>
            </a:r>
            <a:endParaRPr sz="900"/>
          </a:p>
        </p:txBody>
      </p:sp>
      <p:sp>
        <p:nvSpPr>
          <p:cNvPr id="302" name="Google Shape;302;g278a2901c23_0_12"/>
          <p:cNvSpPr txBox="1"/>
          <p:nvPr/>
        </p:nvSpPr>
        <p:spPr>
          <a:xfrm>
            <a:off x="6272625" y="2885602"/>
            <a:ext cx="16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Azure Databricks</a:t>
            </a:r>
            <a:endParaRPr sz="900"/>
          </a:p>
        </p:txBody>
      </p:sp>
      <p:sp>
        <p:nvSpPr>
          <p:cNvPr id="303" name="Google Shape;303;g278a2901c23_0_12"/>
          <p:cNvSpPr/>
          <p:nvPr/>
        </p:nvSpPr>
        <p:spPr>
          <a:xfrm>
            <a:off x="4693275" y="3677846"/>
            <a:ext cx="4838700" cy="82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g278a2901c23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8025" y="2311524"/>
            <a:ext cx="914399" cy="68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78a2901c23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7800" y="3778385"/>
            <a:ext cx="954350" cy="50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78a2901c23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6225" y="3781044"/>
            <a:ext cx="91440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78a2901c23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51750" y="3781048"/>
            <a:ext cx="950976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78a2901c23_0_12"/>
          <p:cNvSpPr txBox="1"/>
          <p:nvPr/>
        </p:nvSpPr>
        <p:spPr>
          <a:xfrm>
            <a:off x="4924363" y="4202976"/>
            <a:ext cx="102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Bronze Layer</a:t>
            </a:r>
            <a:endParaRPr sz="900"/>
          </a:p>
        </p:txBody>
      </p:sp>
      <p:sp>
        <p:nvSpPr>
          <p:cNvPr id="309" name="Google Shape;309;g278a2901c23_0_12"/>
          <p:cNvSpPr txBox="1"/>
          <p:nvPr/>
        </p:nvSpPr>
        <p:spPr>
          <a:xfrm>
            <a:off x="6422813" y="4202976"/>
            <a:ext cx="102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Silver</a:t>
            </a:r>
            <a:r>
              <a:rPr lang="en-US" sz="900"/>
              <a:t> Layer</a:t>
            </a:r>
            <a:endParaRPr sz="900"/>
          </a:p>
        </p:txBody>
      </p:sp>
      <p:sp>
        <p:nvSpPr>
          <p:cNvPr id="310" name="Google Shape;310;g278a2901c23_0_12"/>
          <p:cNvSpPr txBox="1"/>
          <p:nvPr/>
        </p:nvSpPr>
        <p:spPr>
          <a:xfrm>
            <a:off x="8016625" y="4202976"/>
            <a:ext cx="102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Gold</a:t>
            </a:r>
            <a:r>
              <a:rPr lang="en-US" sz="900"/>
              <a:t> Layer</a:t>
            </a:r>
            <a:endParaRPr sz="900"/>
          </a:p>
        </p:txBody>
      </p:sp>
      <p:sp>
        <p:nvSpPr>
          <p:cNvPr id="311" name="Google Shape;311;g278a2901c23_0_12"/>
          <p:cNvSpPr/>
          <p:nvPr/>
        </p:nvSpPr>
        <p:spPr>
          <a:xfrm>
            <a:off x="4693288" y="4978314"/>
            <a:ext cx="4838700" cy="82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78a2901c23_0_12"/>
          <p:cNvSpPr txBox="1"/>
          <p:nvPr/>
        </p:nvSpPr>
        <p:spPr>
          <a:xfrm>
            <a:off x="4924375" y="5520351"/>
            <a:ext cx="102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Bronze Layer</a:t>
            </a:r>
            <a:endParaRPr sz="900"/>
          </a:p>
        </p:txBody>
      </p:sp>
      <p:sp>
        <p:nvSpPr>
          <p:cNvPr id="313" name="Google Shape;313;g278a2901c23_0_12"/>
          <p:cNvSpPr txBox="1"/>
          <p:nvPr/>
        </p:nvSpPr>
        <p:spPr>
          <a:xfrm>
            <a:off x="6470500" y="5508876"/>
            <a:ext cx="102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Silver Layer</a:t>
            </a:r>
            <a:endParaRPr sz="900"/>
          </a:p>
        </p:txBody>
      </p:sp>
      <p:sp>
        <p:nvSpPr>
          <p:cNvPr id="314" name="Google Shape;314;g278a2901c23_0_12"/>
          <p:cNvSpPr txBox="1"/>
          <p:nvPr/>
        </p:nvSpPr>
        <p:spPr>
          <a:xfrm>
            <a:off x="8016625" y="5520351"/>
            <a:ext cx="102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Gold Layer</a:t>
            </a:r>
            <a:endParaRPr sz="900"/>
          </a:p>
        </p:txBody>
      </p:sp>
      <p:pic>
        <p:nvPicPr>
          <p:cNvPr id="315" name="Google Shape;315;g278a2901c23_0_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82549" y="5027974"/>
            <a:ext cx="470640" cy="5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78a2901c23_0_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9624" y="5016756"/>
            <a:ext cx="470640" cy="5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78a2901c23_0_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8600" y="5028243"/>
            <a:ext cx="470640" cy="5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78a2901c23_0_12"/>
          <p:cNvSpPr/>
          <p:nvPr/>
        </p:nvSpPr>
        <p:spPr>
          <a:xfrm>
            <a:off x="1931413" y="4316988"/>
            <a:ext cx="649782" cy="649782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78a2901c23_0_12"/>
          <p:cNvSpPr/>
          <p:nvPr/>
        </p:nvSpPr>
        <p:spPr>
          <a:xfrm>
            <a:off x="106100" y="4553898"/>
            <a:ext cx="110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/>
              <a:t>Source</a:t>
            </a:r>
            <a:endParaRPr b="1" i="0" sz="1000" u="none" cap="none" strike="noStrike">
              <a:solidFill>
                <a:srgbClr val="000000"/>
              </a:solidFill>
            </a:endParaRPr>
          </a:p>
        </p:txBody>
      </p:sp>
      <p:pic>
        <p:nvPicPr>
          <p:cNvPr id="320" name="Google Shape;320;g278a2901c23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097" y="4227762"/>
            <a:ext cx="1103700" cy="82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78a2901c23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1348" y="3639651"/>
            <a:ext cx="470650" cy="50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g278a2901c23_0_12"/>
          <p:cNvCxnSpPr>
            <a:stCxn id="321" idx="3"/>
            <a:endCxn id="303" idx="1"/>
          </p:cNvCxnSpPr>
          <p:nvPr/>
        </p:nvCxnSpPr>
        <p:spPr>
          <a:xfrm>
            <a:off x="3751999" y="3894626"/>
            <a:ext cx="941400" cy="193800"/>
          </a:xfrm>
          <a:prstGeom prst="bentConnector3">
            <a:avLst>
              <a:gd fmla="val 45849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g278a2901c23_0_12"/>
          <p:cNvCxnSpPr/>
          <p:nvPr/>
        </p:nvCxnSpPr>
        <p:spPr>
          <a:xfrm flipH="1" rot="10800000">
            <a:off x="3862025" y="4087250"/>
            <a:ext cx="831300" cy="584100"/>
          </a:xfrm>
          <a:prstGeom prst="bentConnector3">
            <a:avLst>
              <a:gd fmla="val 38765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g278a2901c23_0_12"/>
          <p:cNvCxnSpPr>
            <a:stCxn id="325" idx="3"/>
            <a:endCxn id="298" idx="1"/>
          </p:cNvCxnSpPr>
          <p:nvPr/>
        </p:nvCxnSpPr>
        <p:spPr>
          <a:xfrm flipH="1" rot="10800000">
            <a:off x="1070762" y="3884617"/>
            <a:ext cx="883500" cy="3429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g278a2901c23_0_12"/>
          <p:cNvCxnSpPr>
            <a:stCxn id="325" idx="3"/>
            <a:endCxn id="318" idx="1"/>
          </p:cNvCxnSpPr>
          <p:nvPr/>
        </p:nvCxnSpPr>
        <p:spPr>
          <a:xfrm>
            <a:off x="1070762" y="4227517"/>
            <a:ext cx="860700" cy="4143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5" name="Google Shape;325;g278a2901c23_0_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7437" y="3860855"/>
            <a:ext cx="733324" cy="73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g278a2901c23_0_12"/>
          <p:cNvCxnSpPr>
            <a:stCxn id="298" idx="3"/>
            <a:endCxn id="321" idx="1"/>
          </p:cNvCxnSpPr>
          <p:nvPr/>
        </p:nvCxnSpPr>
        <p:spPr>
          <a:xfrm>
            <a:off x="2604048" y="3884488"/>
            <a:ext cx="677400" cy="10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g278a2901c23_0_12"/>
          <p:cNvCxnSpPr>
            <a:stCxn id="318" idx="3"/>
          </p:cNvCxnSpPr>
          <p:nvPr/>
        </p:nvCxnSpPr>
        <p:spPr>
          <a:xfrm flipH="1" rot="10800000">
            <a:off x="2581195" y="4639479"/>
            <a:ext cx="606000" cy="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g278a2901c23_0_12"/>
          <p:cNvCxnSpPr/>
          <p:nvPr/>
        </p:nvCxnSpPr>
        <p:spPr>
          <a:xfrm>
            <a:off x="8503925" y="4525538"/>
            <a:ext cx="0" cy="4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g278a2901c23_0_12"/>
          <p:cNvCxnSpPr/>
          <p:nvPr/>
        </p:nvCxnSpPr>
        <p:spPr>
          <a:xfrm>
            <a:off x="6969475" y="4525538"/>
            <a:ext cx="0" cy="4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g278a2901c23_0_12"/>
          <p:cNvCxnSpPr/>
          <p:nvPr/>
        </p:nvCxnSpPr>
        <p:spPr>
          <a:xfrm>
            <a:off x="5408425" y="3221725"/>
            <a:ext cx="0" cy="4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2" name="Google Shape;332;g278a2901c23_0_12"/>
          <p:cNvCxnSpPr/>
          <p:nvPr/>
        </p:nvCxnSpPr>
        <p:spPr>
          <a:xfrm>
            <a:off x="5405150" y="4511725"/>
            <a:ext cx="0" cy="4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g278a2901c23_0_12"/>
          <p:cNvCxnSpPr/>
          <p:nvPr/>
        </p:nvCxnSpPr>
        <p:spPr>
          <a:xfrm>
            <a:off x="6972800" y="3221725"/>
            <a:ext cx="0" cy="4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4" name="Google Shape;334;g278a2901c23_0_12"/>
          <p:cNvCxnSpPr/>
          <p:nvPr/>
        </p:nvCxnSpPr>
        <p:spPr>
          <a:xfrm>
            <a:off x="8530513" y="3221725"/>
            <a:ext cx="0" cy="4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35" name="Google Shape;335;g278a2901c23_0_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07648" y="3945996"/>
            <a:ext cx="1021200" cy="60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78a2901c23_0_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92728" y="2898599"/>
            <a:ext cx="390225" cy="39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78a2901c23_0_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21699" y="2541992"/>
            <a:ext cx="390225" cy="39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g278a2901c23_0_12"/>
          <p:cNvCxnSpPr>
            <a:stCxn id="291" idx="0"/>
            <a:endCxn id="337" idx="2"/>
          </p:cNvCxnSpPr>
          <p:nvPr/>
        </p:nvCxnSpPr>
        <p:spPr>
          <a:xfrm rot="-5400000">
            <a:off x="3211200" y="3235675"/>
            <a:ext cx="609000" cy="21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666666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39" name="Google Shape;339;g278a2901c23_0_12"/>
          <p:cNvCxnSpPr>
            <a:stCxn id="337" idx="3"/>
            <a:endCxn id="299" idx="1"/>
          </p:cNvCxnSpPr>
          <p:nvPr/>
        </p:nvCxnSpPr>
        <p:spPr>
          <a:xfrm>
            <a:off x="3711924" y="2737104"/>
            <a:ext cx="981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340" name="Google Shape;340;g278a2901c23_0_12"/>
          <p:cNvSpPr txBox="1"/>
          <p:nvPr/>
        </p:nvSpPr>
        <p:spPr>
          <a:xfrm>
            <a:off x="4683000" y="2013025"/>
            <a:ext cx="296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Process (Build + Deploy + Orchestrate + Schedule)</a:t>
            </a:r>
            <a:endParaRPr sz="900"/>
          </a:p>
        </p:txBody>
      </p:sp>
      <p:sp>
        <p:nvSpPr>
          <p:cNvPr id="341" name="Google Shape;341;g278a2901c23_0_12"/>
          <p:cNvSpPr txBox="1"/>
          <p:nvPr/>
        </p:nvSpPr>
        <p:spPr>
          <a:xfrm>
            <a:off x="4703188" y="4592450"/>
            <a:ext cx="7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Serverless </a:t>
            </a:r>
            <a:br>
              <a:rPr lang="en-US" sz="900"/>
            </a:br>
            <a:r>
              <a:rPr lang="en-US" sz="900"/>
              <a:t>Views</a:t>
            </a:r>
            <a:endParaRPr sz="900"/>
          </a:p>
        </p:txBody>
      </p:sp>
      <p:sp>
        <p:nvSpPr>
          <p:cNvPr id="342" name="Google Shape;342;g278a2901c23_0_12"/>
          <p:cNvSpPr txBox="1"/>
          <p:nvPr/>
        </p:nvSpPr>
        <p:spPr>
          <a:xfrm>
            <a:off x="4682964" y="3419031"/>
            <a:ext cx="64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Store</a:t>
            </a:r>
            <a:endParaRPr sz="900"/>
          </a:p>
        </p:txBody>
      </p:sp>
      <p:sp>
        <p:nvSpPr>
          <p:cNvPr id="343" name="Google Shape;343;g278a2901c23_0_12"/>
          <p:cNvSpPr txBox="1"/>
          <p:nvPr/>
        </p:nvSpPr>
        <p:spPr>
          <a:xfrm>
            <a:off x="10373964" y="2855068"/>
            <a:ext cx="64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Serve</a:t>
            </a:r>
            <a:endParaRPr sz="900"/>
          </a:p>
        </p:txBody>
      </p:sp>
      <p:cxnSp>
        <p:nvCxnSpPr>
          <p:cNvPr id="344" name="Google Shape;344;g278a2901c23_0_12"/>
          <p:cNvCxnSpPr/>
          <p:nvPr/>
        </p:nvCxnSpPr>
        <p:spPr>
          <a:xfrm flipH="1" rot="10800000">
            <a:off x="9571979" y="4088489"/>
            <a:ext cx="780600" cy="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g278a2901c23_0_12"/>
          <p:cNvCxnSpPr/>
          <p:nvPr/>
        </p:nvCxnSpPr>
        <p:spPr>
          <a:xfrm flipH="1" rot="10800000">
            <a:off x="9555480" y="5387664"/>
            <a:ext cx="786900" cy="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g278a2901c23_0_12"/>
          <p:cNvSpPr txBox="1"/>
          <p:nvPr/>
        </p:nvSpPr>
        <p:spPr>
          <a:xfrm>
            <a:off x="2020975" y="4487975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Files</a:t>
            </a:r>
            <a:endParaRPr sz="800"/>
          </a:p>
        </p:txBody>
      </p:sp>
      <p:sp>
        <p:nvSpPr>
          <p:cNvPr id="347" name="Google Shape;347;g278a2901c23_0_12"/>
          <p:cNvSpPr/>
          <p:nvPr/>
        </p:nvSpPr>
        <p:spPr>
          <a:xfrm>
            <a:off x="2972100" y="5989325"/>
            <a:ext cx="6909300" cy="750300"/>
          </a:xfrm>
          <a:prstGeom prst="rect">
            <a:avLst/>
          </a:prstGeom>
          <a:solidFill>
            <a:srgbClr val="F2F2F2"/>
          </a:solidFill>
          <a:ln cap="rnd" cmpd="sng" w="9525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g278a2901c23_0_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90661" y="6147837"/>
            <a:ext cx="390225" cy="3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78a2901c23_0_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05525" y="6104311"/>
            <a:ext cx="470649" cy="47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78a2901c23_0_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34125" y="6119660"/>
            <a:ext cx="831300" cy="43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78a2901c23_0_1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90500" y="6153845"/>
            <a:ext cx="390225" cy="3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78a2901c23_0_12"/>
          <p:cNvSpPr txBox="1"/>
          <p:nvPr/>
        </p:nvSpPr>
        <p:spPr>
          <a:xfrm>
            <a:off x="3660450" y="6149995"/>
            <a:ext cx="75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Azure Key Vault</a:t>
            </a:r>
            <a:endParaRPr sz="800"/>
          </a:p>
        </p:txBody>
      </p:sp>
      <p:sp>
        <p:nvSpPr>
          <p:cNvPr id="353" name="Google Shape;353;g278a2901c23_0_12"/>
          <p:cNvSpPr txBox="1"/>
          <p:nvPr/>
        </p:nvSpPr>
        <p:spPr>
          <a:xfrm>
            <a:off x="5076175" y="6147845"/>
            <a:ext cx="83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Azure Active Directory</a:t>
            </a:r>
            <a:endParaRPr sz="800"/>
          </a:p>
        </p:txBody>
      </p:sp>
      <p:sp>
        <p:nvSpPr>
          <p:cNvPr id="354" name="Google Shape;354;g278a2901c23_0_12"/>
          <p:cNvSpPr txBox="1"/>
          <p:nvPr/>
        </p:nvSpPr>
        <p:spPr>
          <a:xfrm>
            <a:off x="6918175" y="6135145"/>
            <a:ext cx="83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Azure Monitor Service</a:t>
            </a:r>
            <a:endParaRPr sz="800"/>
          </a:p>
        </p:txBody>
      </p:sp>
      <p:sp>
        <p:nvSpPr>
          <p:cNvPr id="355" name="Google Shape;355;g278a2901c23_0_12"/>
          <p:cNvSpPr txBox="1"/>
          <p:nvPr/>
        </p:nvSpPr>
        <p:spPr>
          <a:xfrm>
            <a:off x="8732100" y="6122320"/>
            <a:ext cx="83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Azure Billing Service</a:t>
            </a:r>
            <a:endParaRPr sz="800"/>
          </a:p>
        </p:txBody>
      </p:sp>
      <p:sp>
        <p:nvSpPr>
          <p:cNvPr id="356" name="Google Shape;356;g278a2901c23_0_12"/>
          <p:cNvSpPr txBox="1"/>
          <p:nvPr/>
        </p:nvSpPr>
        <p:spPr>
          <a:xfrm>
            <a:off x="5403688" y="6493770"/>
            <a:ext cx="175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Governance and Monitoring</a:t>
            </a:r>
            <a:endParaRPr b="1" sz="900"/>
          </a:p>
        </p:txBody>
      </p:sp>
      <p:cxnSp>
        <p:nvCxnSpPr>
          <p:cNvPr id="357" name="Google Shape;357;g278a2901c23_0_12"/>
          <p:cNvCxnSpPr>
            <a:stCxn id="305" idx="3"/>
            <a:endCxn id="306" idx="1"/>
          </p:cNvCxnSpPr>
          <p:nvPr/>
        </p:nvCxnSpPr>
        <p:spPr>
          <a:xfrm>
            <a:off x="5912150" y="4028905"/>
            <a:ext cx="564000" cy="3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g278a2901c23_0_12"/>
          <p:cNvCxnSpPr>
            <a:stCxn id="306" idx="3"/>
            <a:endCxn id="307" idx="1"/>
          </p:cNvCxnSpPr>
          <p:nvPr/>
        </p:nvCxnSpPr>
        <p:spPr>
          <a:xfrm>
            <a:off x="7390625" y="4032504"/>
            <a:ext cx="661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g278a2901c23_0_12"/>
          <p:cNvSpPr txBox="1"/>
          <p:nvPr/>
        </p:nvSpPr>
        <p:spPr>
          <a:xfrm>
            <a:off x="7561300" y="2889500"/>
            <a:ext cx="83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Azure ML</a:t>
            </a:r>
            <a:endParaRPr sz="900"/>
          </a:p>
        </p:txBody>
      </p:sp>
      <p:pic>
        <p:nvPicPr>
          <p:cNvPr id="360" name="Google Shape;360;g278a2901c23_0_1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99473" y="2348525"/>
            <a:ext cx="550982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78a2901c23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42211" y="4165963"/>
            <a:ext cx="733325" cy="6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8b8acb89a_0_120"/>
          <p:cNvSpPr/>
          <p:nvPr/>
        </p:nvSpPr>
        <p:spPr>
          <a:xfrm>
            <a:off x="3346525" y="2344625"/>
            <a:ext cx="8196300" cy="4125600"/>
          </a:xfrm>
          <a:prstGeom prst="roundRect">
            <a:avLst>
              <a:gd fmla="val 3333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78b8acb89a_0_120"/>
          <p:cNvSpPr/>
          <p:nvPr/>
        </p:nvSpPr>
        <p:spPr>
          <a:xfrm>
            <a:off x="3605600" y="4712750"/>
            <a:ext cx="6945300" cy="1582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78b8acb89a_0_120"/>
          <p:cNvSpPr/>
          <p:nvPr/>
        </p:nvSpPr>
        <p:spPr>
          <a:xfrm>
            <a:off x="5425125" y="2464975"/>
            <a:ext cx="5125800" cy="1730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78b8acb89a_0_120"/>
          <p:cNvSpPr/>
          <p:nvPr/>
        </p:nvSpPr>
        <p:spPr>
          <a:xfrm>
            <a:off x="7178800" y="2737975"/>
            <a:ext cx="1557900" cy="132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Postgres DB</a:t>
            </a:r>
            <a:endParaRPr sz="1600"/>
          </a:p>
        </p:txBody>
      </p:sp>
      <p:sp>
        <p:nvSpPr>
          <p:cNvPr id="370" name="Google Shape;370;g278b8acb89a_0_120"/>
          <p:cNvSpPr/>
          <p:nvPr/>
        </p:nvSpPr>
        <p:spPr>
          <a:xfrm>
            <a:off x="3969500" y="2737625"/>
            <a:ext cx="1075800" cy="132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Airflow</a:t>
            </a:r>
            <a:endParaRPr sz="1600"/>
          </a:p>
        </p:txBody>
      </p:sp>
      <p:sp>
        <p:nvSpPr>
          <p:cNvPr id="371" name="Google Shape;371;g278b8acb89a_0_120"/>
          <p:cNvSpPr/>
          <p:nvPr/>
        </p:nvSpPr>
        <p:spPr>
          <a:xfrm>
            <a:off x="3868400" y="4853975"/>
            <a:ext cx="1278000" cy="121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ETL Job</a:t>
            </a:r>
            <a:endParaRPr sz="1600"/>
          </a:p>
        </p:txBody>
      </p:sp>
      <p:sp>
        <p:nvSpPr>
          <p:cNvPr id="372" name="Google Shape;372;g278b8acb89a_0_120"/>
          <p:cNvSpPr txBox="1"/>
          <p:nvPr/>
        </p:nvSpPr>
        <p:spPr>
          <a:xfrm>
            <a:off x="710225" y="905250"/>
            <a:ext cx="109182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0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Modern </a:t>
            </a:r>
            <a:r>
              <a:rPr b="0" i="0" lang="en-US" sz="30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-</a:t>
            </a:r>
            <a:r>
              <a:rPr lang="en-US" sz="30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Kubernetes Based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278b8acb89a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00" y="2995075"/>
            <a:ext cx="810300" cy="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78b8acb89a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837" y="5058125"/>
            <a:ext cx="964631" cy="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78b8acb89a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375" y="3189575"/>
            <a:ext cx="706779" cy="70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78b8acb89a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363" y="3189587"/>
            <a:ext cx="706775" cy="7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78b8acb89a_0_120"/>
          <p:cNvSpPr/>
          <p:nvPr/>
        </p:nvSpPr>
        <p:spPr>
          <a:xfrm>
            <a:off x="7257800" y="4852413"/>
            <a:ext cx="1181700" cy="1219200"/>
          </a:xfrm>
          <a:prstGeom prst="roundRect">
            <a:avLst>
              <a:gd fmla="val 16667" name="adj"/>
            </a:avLst>
          </a:prstGeom>
          <a:solidFill>
            <a:srgbClr val="CFE2F3">
              <a:alpha val="886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ETL Job</a:t>
            </a:r>
            <a:endParaRPr sz="1500"/>
          </a:p>
        </p:txBody>
      </p:sp>
      <p:sp>
        <p:nvSpPr>
          <p:cNvPr id="378" name="Google Shape;378;g278b8acb89a_0_120"/>
          <p:cNvSpPr/>
          <p:nvPr/>
        </p:nvSpPr>
        <p:spPr>
          <a:xfrm>
            <a:off x="5625038" y="4852425"/>
            <a:ext cx="1221300" cy="121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ETL Job</a:t>
            </a:r>
            <a:endParaRPr sz="1500"/>
          </a:p>
        </p:txBody>
      </p:sp>
      <p:cxnSp>
        <p:nvCxnSpPr>
          <p:cNvPr id="379" name="Google Shape;379;g278b8acb89a_0_120"/>
          <p:cNvCxnSpPr>
            <a:stCxn id="373" idx="3"/>
            <a:endCxn id="370" idx="1"/>
          </p:cNvCxnSpPr>
          <p:nvPr/>
        </p:nvCxnSpPr>
        <p:spPr>
          <a:xfrm>
            <a:off x="2175300" y="3400225"/>
            <a:ext cx="1794300" cy="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g278b8acb89a_0_120"/>
          <p:cNvSpPr txBox="1"/>
          <p:nvPr/>
        </p:nvSpPr>
        <p:spPr>
          <a:xfrm>
            <a:off x="2598100" y="3099150"/>
            <a:ext cx="58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DAGs</a:t>
            </a:r>
            <a:endParaRPr sz="1100"/>
          </a:p>
        </p:txBody>
      </p:sp>
      <p:cxnSp>
        <p:nvCxnSpPr>
          <p:cNvPr id="381" name="Google Shape;381;g278b8acb89a_0_120"/>
          <p:cNvCxnSpPr>
            <a:stCxn id="373" idx="2"/>
            <a:endCxn id="374" idx="0"/>
          </p:cNvCxnSpPr>
          <p:nvPr/>
        </p:nvCxnSpPr>
        <p:spPr>
          <a:xfrm flipH="1" rot="-5400000">
            <a:off x="1144050" y="4431475"/>
            <a:ext cx="1252800" cy="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g278b8acb89a_0_120"/>
          <p:cNvSpPr txBox="1"/>
          <p:nvPr/>
        </p:nvSpPr>
        <p:spPr>
          <a:xfrm rot="-5400000">
            <a:off x="1240350" y="4182350"/>
            <a:ext cx="70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Images</a:t>
            </a:r>
            <a:endParaRPr sz="1100"/>
          </a:p>
        </p:txBody>
      </p:sp>
      <p:sp>
        <p:nvSpPr>
          <p:cNvPr id="383" name="Google Shape;383;g278b8acb89a_0_120"/>
          <p:cNvSpPr txBox="1"/>
          <p:nvPr/>
        </p:nvSpPr>
        <p:spPr>
          <a:xfrm>
            <a:off x="1079775" y="5868425"/>
            <a:ext cx="144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Org’s Image Repo</a:t>
            </a:r>
            <a:endParaRPr sz="1100"/>
          </a:p>
        </p:txBody>
      </p:sp>
      <p:cxnSp>
        <p:nvCxnSpPr>
          <p:cNvPr id="384" name="Google Shape;384;g278b8acb89a_0_120"/>
          <p:cNvCxnSpPr>
            <a:stCxn id="374" idx="3"/>
            <a:endCxn id="371" idx="1"/>
          </p:cNvCxnSpPr>
          <p:nvPr/>
        </p:nvCxnSpPr>
        <p:spPr>
          <a:xfrm>
            <a:off x="2252468" y="5463275"/>
            <a:ext cx="1615800" cy="6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g278b8acb89a_0_120"/>
          <p:cNvSpPr txBox="1"/>
          <p:nvPr/>
        </p:nvSpPr>
        <p:spPr>
          <a:xfrm>
            <a:off x="2524575" y="51625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Containers</a:t>
            </a:r>
            <a:endParaRPr sz="1100"/>
          </a:p>
        </p:txBody>
      </p:sp>
      <p:pic>
        <p:nvPicPr>
          <p:cNvPr id="386" name="Google Shape;386;g278b8acb89a_0_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8875" y="2585220"/>
            <a:ext cx="706775" cy="686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g278b8acb89a_0_120"/>
          <p:cNvCxnSpPr>
            <a:stCxn id="370" idx="2"/>
            <a:endCxn id="371" idx="0"/>
          </p:cNvCxnSpPr>
          <p:nvPr/>
        </p:nvCxnSpPr>
        <p:spPr>
          <a:xfrm flipH="1" rot="-5400000">
            <a:off x="4112000" y="4458125"/>
            <a:ext cx="791400" cy="6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g278b8acb89a_0_120"/>
          <p:cNvCxnSpPr>
            <a:stCxn id="370" idx="2"/>
            <a:endCxn id="378" idx="0"/>
          </p:cNvCxnSpPr>
          <p:nvPr/>
        </p:nvCxnSpPr>
        <p:spPr>
          <a:xfrm flipH="1" rot="-5400000">
            <a:off x="4976750" y="3593375"/>
            <a:ext cx="789600" cy="1728300"/>
          </a:xfrm>
          <a:prstGeom prst="curvedConnector3">
            <a:avLst>
              <a:gd fmla="val 50006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g278b8acb89a_0_120"/>
          <p:cNvCxnSpPr>
            <a:stCxn id="370" idx="2"/>
            <a:endCxn id="377" idx="0"/>
          </p:cNvCxnSpPr>
          <p:nvPr/>
        </p:nvCxnSpPr>
        <p:spPr>
          <a:xfrm flipH="1" rot="-5400000">
            <a:off x="5783300" y="2786825"/>
            <a:ext cx="789600" cy="3341400"/>
          </a:xfrm>
          <a:prstGeom prst="curvedConnector3">
            <a:avLst>
              <a:gd fmla="val 50006" name="adj1"/>
            </a:avLst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90" name="Google Shape;390;g278b8acb89a_0_120"/>
          <p:cNvSpPr/>
          <p:nvPr/>
        </p:nvSpPr>
        <p:spPr>
          <a:xfrm>
            <a:off x="5577525" y="6552025"/>
            <a:ext cx="199800" cy="222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91" name="Google Shape;391;g278b8acb89a_0_120"/>
          <p:cNvSpPr txBox="1"/>
          <p:nvPr/>
        </p:nvSpPr>
        <p:spPr>
          <a:xfrm>
            <a:off x="5847150" y="6486475"/>
            <a:ext cx="122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Kubernetes Pod</a:t>
            </a:r>
            <a:endParaRPr sz="1100"/>
          </a:p>
        </p:txBody>
      </p:sp>
      <p:sp>
        <p:nvSpPr>
          <p:cNvPr id="392" name="Google Shape;392;g278b8acb89a_0_120"/>
          <p:cNvSpPr txBox="1"/>
          <p:nvPr/>
        </p:nvSpPr>
        <p:spPr>
          <a:xfrm>
            <a:off x="633225" y="3014538"/>
            <a:ext cx="8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Build</a:t>
            </a:r>
            <a:br>
              <a:rPr lang="en-US" sz="1100"/>
            </a:br>
            <a:r>
              <a:rPr lang="en-US" sz="1100"/>
              <a:t>(CI/CD)</a:t>
            </a:r>
            <a:endParaRPr sz="1100"/>
          </a:p>
        </p:txBody>
      </p:sp>
      <p:sp>
        <p:nvSpPr>
          <p:cNvPr id="393" name="Google Shape;393;g278b8acb89a_0_120"/>
          <p:cNvSpPr/>
          <p:nvPr/>
        </p:nvSpPr>
        <p:spPr>
          <a:xfrm>
            <a:off x="8884550" y="4856875"/>
            <a:ext cx="1221300" cy="1219200"/>
          </a:xfrm>
          <a:prstGeom prst="roundRect">
            <a:avLst>
              <a:gd fmla="val 16667" name="adj"/>
            </a:avLst>
          </a:prstGeom>
          <a:solidFill>
            <a:srgbClr val="CFE2F3">
              <a:alpha val="886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ETL Job</a:t>
            </a:r>
            <a:endParaRPr sz="1500"/>
          </a:p>
        </p:txBody>
      </p:sp>
      <p:sp>
        <p:nvSpPr>
          <p:cNvPr id="394" name="Google Shape;394;g278b8acb89a_0_120"/>
          <p:cNvSpPr/>
          <p:nvPr/>
        </p:nvSpPr>
        <p:spPr>
          <a:xfrm>
            <a:off x="8851638" y="2737625"/>
            <a:ext cx="1557900" cy="132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Logging </a:t>
            </a:r>
            <a:endParaRPr sz="1600"/>
          </a:p>
        </p:txBody>
      </p:sp>
      <p:pic>
        <p:nvPicPr>
          <p:cNvPr id="395" name="Google Shape;395;g278b8acb89a_0_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75450" y="3287652"/>
            <a:ext cx="964650" cy="77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78b8acb89a_0_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40096" y="3355848"/>
            <a:ext cx="584700" cy="5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78b8acb89a_0_120"/>
          <p:cNvSpPr/>
          <p:nvPr/>
        </p:nvSpPr>
        <p:spPr>
          <a:xfrm>
            <a:off x="5574150" y="2737975"/>
            <a:ext cx="1444800" cy="132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Storage</a:t>
            </a:r>
            <a:endParaRPr sz="1600"/>
          </a:p>
        </p:txBody>
      </p:sp>
      <p:pic>
        <p:nvPicPr>
          <p:cNvPr id="398" name="Google Shape;398;g278b8acb89a_0_1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7150" y="3142112"/>
            <a:ext cx="898800" cy="92051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78b8acb89a_0_120"/>
          <p:cNvSpPr txBox="1"/>
          <p:nvPr/>
        </p:nvSpPr>
        <p:spPr>
          <a:xfrm>
            <a:off x="5574150" y="2442763"/>
            <a:ext cx="269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Storage, Logging and Monitoring</a:t>
            </a:r>
            <a:endParaRPr b="1" sz="1100"/>
          </a:p>
        </p:txBody>
      </p:sp>
      <p:sp>
        <p:nvSpPr>
          <p:cNvPr id="400" name="Google Shape;400;g278b8acb89a_0_120"/>
          <p:cNvSpPr txBox="1"/>
          <p:nvPr/>
        </p:nvSpPr>
        <p:spPr>
          <a:xfrm>
            <a:off x="3592950" y="5995525"/>
            <a:ext cx="96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Computes</a:t>
            </a:r>
            <a:endParaRPr b="1" sz="1100"/>
          </a:p>
        </p:txBody>
      </p:sp>
      <p:cxnSp>
        <p:nvCxnSpPr>
          <p:cNvPr id="401" name="Google Shape;401;g278b8acb89a_0_120"/>
          <p:cNvCxnSpPr>
            <a:stCxn id="370" idx="2"/>
            <a:endCxn id="393" idx="0"/>
          </p:cNvCxnSpPr>
          <p:nvPr/>
        </p:nvCxnSpPr>
        <p:spPr>
          <a:xfrm flipH="1" rot="-5400000">
            <a:off x="6604250" y="1965875"/>
            <a:ext cx="794100" cy="4987800"/>
          </a:xfrm>
          <a:prstGeom prst="curvedConnector3">
            <a:avLst>
              <a:gd fmla="val 50003" name="adj1"/>
            </a:avLst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g278b8acb89a_0_120"/>
          <p:cNvCxnSpPr>
            <a:stCxn id="367" idx="3"/>
            <a:endCxn id="368" idx="3"/>
          </p:cNvCxnSpPr>
          <p:nvPr/>
        </p:nvCxnSpPr>
        <p:spPr>
          <a:xfrm flipH="1" rot="10800000">
            <a:off x="10550900" y="3330350"/>
            <a:ext cx="600" cy="2173800"/>
          </a:xfrm>
          <a:prstGeom prst="bentConnector3">
            <a:avLst>
              <a:gd fmla="val 98450000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03" name="Google Shape;403;g278b8acb89a_0_120"/>
          <p:cNvSpPr txBox="1"/>
          <p:nvPr/>
        </p:nvSpPr>
        <p:spPr>
          <a:xfrm rot="-5400000">
            <a:off x="10371900" y="4254775"/>
            <a:ext cx="135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Data Read/Writes</a:t>
            </a:r>
            <a:endParaRPr sz="1100"/>
          </a:p>
        </p:txBody>
      </p:sp>
      <p:sp>
        <p:nvSpPr>
          <p:cNvPr id="404" name="Google Shape;404;g278b8acb89a_0_120"/>
          <p:cNvSpPr/>
          <p:nvPr/>
        </p:nvSpPr>
        <p:spPr>
          <a:xfrm>
            <a:off x="3596325" y="2464975"/>
            <a:ext cx="1734600" cy="1730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78b8acb89a_0_120"/>
          <p:cNvSpPr txBox="1"/>
          <p:nvPr/>
        </p:nvSpPr>
        <p:spPr>
          <a:xfrm>
            <a:off x="3559400" y="2464963"/>
            <a:ext cx="269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Pipelining/Orchestration</a:t>
            </a:r>
            <a:endParaRPr b="1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78b8acb89a_0_237"/>
          <p:cNvSpPr txBox="1"/>
          <p:nvPr>
            <p:ph idx="1" type="subTitle"/>
          </p:nvPr>
        </p:nvSpPr>
        <p:spPr>
          <a:xfrm>
            <a:off x="3939950" y="2901450"/>
            <a:ext cx="4523100" cy="25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Noto Sans Symbols"/>
              <a:buChar char="❑"/>
            </a:pP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ETL Architectures</a:t>
            </a:r>
            <a:endParaRPr sz="2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600"/>
              <a:buFont typeface="Century Gothic"/>
              <a:buChar char="►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comparison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8a2901c23_0_155"/>
          <p:cNvSpPr txBox="1"/>
          <p:nvPr>
            <p:ph type="title"/>
          </p:nvPr>
        </p:nvSpPr>
        <p:spPr>
          <a:xfrm>
            <a:off x="1154880" y="973800"/>
            <a:ext cx="8760900" cy="70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On-premise</a:t>
            </a:r>
            <a:r>
              <a:rPr lang="en-US" sz="35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vs Cloud Based Setup</a:t>
            </a:r>
            <a:endParaRPr/>
          </a:p>
        </p:txBody>
      </p:sp>
      <p:graphicFrame>
        <p:nvGraphicFramePr>
          <p:cNvPr id="416" name="Google Shape;416;g278a2901c23_0_155"/>
          <p:cNvGraphicFramePr/>
          <p:nvPr/>
        </p:nvGraphicFramePr>
        <p:xfrm>
          <a:off x="1239700" y="229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{76444099-7F21-47C6-A2D4-BF45786FEC73}</a:tableStyleId>
              </a:tblPr>
              <a:tblGrid>
                <a:gridCol w="2203150"/>
                <a:gridCol w="3803225"/>
                <a:gridCol w="4181150"/>
              </a:tblGrid>
              <a:tr h="3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Factor</a:t>
                      </a:r>
                      <a:endParaRPr b="1"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Hadoop Based (On-premise)</a:t>
                      </a:r>
                      <a:endParaRPr b="1"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Cloud Based</a:t>
                      </a:r>
                      <a:endParaRPr b="1"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Architecture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b="1" lang="en-US" sz="1200"/>
                        <a:t>No isolation between Storage &amp; Compute</a:t>
                      </a:r>
                      <a:endParaRPr b="1"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b="1" lang="en-US" sz="1200"/>
                        <a:t>Storage and compute are  tightly coupled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b="1" lang="en-US" sz="1200"/>
                        <a:t>Complete isolation for Storage &amp; Compute</a:t>
                      </a:r>
                      <a:endParaRPr b="1"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b="1" lang="en-US" sz="1200"/>
                        <a:t>Better control over managing costs 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nfrastructure Ownership &amp; Maintenance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Self managed, often manual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Complex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Cloud provider manages, no manual effort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Easy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Scalability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Complex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May require hardware procurement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Easy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Auto resource allocation for scaling requirements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Cost Model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Requires upfront capital investment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Recurring</a:t>
                      </a:r>
                      <a:r>
                        <a:rPr lang="en-US" sz="1200"/>
                        <a:t> maintenance cost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Pay as you go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No maintenance cost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Data Location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Geo replication is hard and self managed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D</a:t>
                      </a:r>
                      <a:r>
                        <a:rPr lang="en-US" sz="1200"/>
                        <a:t>isasters might impact availability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Geo replication is easy and automatic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Less impact on availability during disaster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Resource Utilization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Inefficient due to fixed capacity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High during peak time, otherwise underutilized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Very efficient due to autoscaling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No resource crunch, system scales as it requires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7" name="Google Shape;417;g278a2901c23_0_155"/>
          <p:cNvSpPr txBox="1"/>
          <p:nvPr/>
        </p:nvSpPr>
        <p:spPr>
          <a:xfrm>
            <a:off x="855950" y="6450900"/>
            <a:ext cx="60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78a2901c23_0_155"/>
          <p:cNvSpPr txBox="1"/>
          <p:nvPr/>
        </p:nvSpPr>
        <p:spPr>
          <a:xfrm>
            <a:off x="2046525" y="5969825"/>
            <a:ext cx="8477400" cy="892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/>
              <a:t>Kubernetes based infrastructure could be setup by either:</a:t>
            </a:r>
            <a:endParaRPr sz="1150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150"/>
              <a:t>Subscribing to fully managed services from public cloud providers (Pay as you go) </a:t>
            </a:r>
            <a:endParaRPr sz="1150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150"/>
              <a:t>Migrating capacity from existing o</a:t>
            </a:r>
            <a:r>
              <a:rPr lang="en-US" sz="1150"/>
              <a:t>n-premise</a:t>
            </a:r>
            <a:r>
              <a:rPr lang="en-US" sz="1150"/>
              <a:t> clusters to implement Kubernetes based clusters (fixed cost)</a:t>
            </a:r>
            <a:endParaRPr sz="1150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-US" sz="1150"/>
              <a:t>Wide variety of open source tools for Processing, Storage, </a:t>
            </a:r>
            <a:r>
              <a:rPr lang="en-US" sz="1150"/>
              <a:t>Scheduling</a:t>
            </a:r>
            <a:r>
              <a:rPr lang="en-US" sz="1150"/>
              <a:t> &amp; Orchestration and </a:t>
            </a:r>
            <a:r>
              <a:rPr lang="en-US" sz="1150"/>
              <a:t>Observability</a:t>
            </a:r>
            <a:endParaRPr sz="11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8b8acb89a_0_279"/>
          <p:cNvSpPr txBox="1"/>
          <p:nvPr>
            <p:ph idx="1" type="subTitle"/>
          </p:nvPr>
        </p:nvSpPr>
        <p:spPr>
          <a:xfrm>
            <a:off x="2858550" y="3101925"/>
            <a:ext cx="6474900" cy="237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Noto Sans Symbols"/>
              <a:buChar char="❑"/>
            </a:pP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Ideal implementation for our ETL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8a2901c23_2_0"/>
          <p:cNvSpPr/>
          <p:nvPr/>
        </p:nvSpPr>
        <p:spPr>
          <a:xfrm>
            <a:off x="3121850" y="2658600"/>
            <a:ext cx="5196300" cy="2678700"/>
          </a:xfrm>
          <a:prstGeom prst="rect">
            <a:avLst/>
          </a:prstGeom>
          <a:solidFill>
            <a:srgbClr val="CFE2F3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78a2901c23_2_0"/>
          <p:cNvSpPr txBox="1"/>
          <p:nvPr/>
        </p:nvSpPr>
        <p:spPr>
          <a:xfrm>
            <a:off x="710225" y="905250"/>
            <a:ext cx="9728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5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2: </a:t>
            </a:r>
            <a:r>
              <a:rPr b="0" i="0" lang="en-US" sz="35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- </a:t>
            </a:r>
            <a:r>
              <a:rPr lang="en-US" sz="35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Azure Cloud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78a2901c23_2_0"/>
          <p:cNvSpPr/>
          <p:nvPr/>
        </p:nvSpPr>
        <p:spPr>
          <a:xfrm>
            <a:off x="2137650" y="4043750"/>
            <a:ext cx="649782" cy="649782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78a2901c23_2_0"/>
          <p:cNvSpPr/>
          <p:nvPr/>
        </p:nvSpPr>
        <p:spPr>
          <a:xfrm>
            <a:off x="1830138" y="4693523"/>
            <a:ext cx="110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Source</a:t>
            </a:r>
            <a:endParaRPr b="1" i="0" sz="10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432" name="Google Shape;432;g278a2901c23_2_0"/>
          <p:cNvCxnSpPr>
            <a:stCxn id="430" idx="3"/>
          </p:cNvCxnSpPr>
          <p:nvPr/>
        </p:nvCxnSpPr>
        <p:spPr>
          <a:xfrm flipH="1" rot="10800000">
            <a:off x="2787432" y="4366241"/>
            <a:ext cx="606000" cy="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g278a2901c23_2_0"/>
          <p:cNvSpPr txBox="1"/>
          <p:nvPr/>
        </p:nvSpPr>
        <p:spPr>
          <a:xfrm>
            <a:off x="2227200" y="4214725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Files</a:t>
            </a:r>
            <a:endParaRPr sz="800"/>
          </a:p>
        </p:txBody>
      </p:sp>
      <p:pic>
        <p:nvPicPr>
          <p:cNvPr id="434" name="Google Shape;434;g278a2901c2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22" y="3953324"/>
            <a:ext cx="1103700" cy="82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78a2901c2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725" y="4116922"/>
            <a:ext cx="954350" cy="501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g278a2901c23_2_0"/>
          <p:cNvCxnSpPr/>
          <p:nvPr/>
        </p:nvCxnSpPr>
        <p:spPr>
          <a:xfrm flipH="1" rot="10800000">
            <a:off x="4158357" y="4367441"/>
            <a:ext cx="606000" cy="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7" name="Google Shape;437;g278a2901c2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425" y="4115981"/>
            <a:ext cx="91440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78a2901c23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973" y="4112463"/>
            <a:ext cx="470650" cy="50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g278a2901c23_2_0"/>
          <p:cNvCxnSpPr/>
          <p:nvPr/>
        </p:nvCxnSpPr>
        <p:spPr>
          <a:xfrm flipH="1" rot="10800000">
            <a:off x="5368157" y="4367441"/>
            <a:ext cx="606000" cy="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g278a2901c23_2_0"/>
          <p:cNvCxnSpPr/>
          <p:nvPr/>
        </p:nvCxnSpPr>
        <p:spPr>
          <a:xfrm flipH="1" rot="10800000">
            <a:off x="6668582" y="4297655"/>
            <a:ext cx="694800" cy="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g278a2901c23_2_0"/>
          <p:cNvSpPr txBox="1"/>
          <p:nvPr/>
        </p:nvSpPr>
        <p:spPr>
          <a:xfrm>
            <a:off x="4711750" y="3399370"/>
            <a:ext cx="75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Azure Key Vault</a:t>
            </a:r>
            <a:endParaRPr sz="800"/>
          </a:p>
        </p:txBody>
      </p:sp>
      <p:pic>
        <p:nvPicPr>
          <p:cNvPr id="442" name="Google Shape;442;g278a2901c23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6437" y="5915775"/>
            <a:ext cx="265856" cy="27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78a2901c23_2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0611" y="5463964"/>
            <a:ext cx="649800" cy="6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g278a2901c23_2_0"/>
          <p:cNvCxnSpPr>
            <a:stCxn id="438" idx="2"/>
            <a:endCxn id="443" idx="1"/>
          </p:cNvCxnSpPr>
          <p:nvPr/>
        </p:nvCxnSpPr>
        <p:spPr>
          <a:xfrm flipH="1" rot="-5400000">
            <a:off x="6254798" y="4662913"/>
            <a:ext cx="1166400" cy="1085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5" name="Google Shape;445;g278a2901c23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1786" y="3081499"/>
            <a:ext cx="390225" cy="39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g278a2901c23_2_0"/>
          <p:cNvCxnSpPr>
            <a:stCxn id="434" idx="0"/>
            <a:endCxn id="445" idx="1"/>
          </p:cNvCxnSpPr>
          <p:nvPr/>
        </p:nvCxnSpPr>
        <p:spPr>
          <a:xfrm rot="-5400000">
            <a:off x="3999573" y="3061124"/>
            <a:ext cx="676800" cy="1107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47" name="Google Shape;447;g278a2901c23_2_0"/>
          <p:cNvCxnSpPr>
            <a:stCxn id="445" idx="3"/>
            <a:endCxn id="438" idx="0"/>
          </p:cNvCxnSpPr>
          <p:nvPr/>
        </p:nvCxnSpPr>
        <p:spPr>
          <a:xfrm>
            <a:off x="5282011" y="3276612"/>
            <a:ext cx="1013400" cy="835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48" name="Google Shape;448;g278a2901c23_2_0"/>
          <p:cNvSpPr txBox="1"/>
          <p:nvPr/>
        </p:nvSpPr>
        <p:spPr>
          <a:xfrm>
            <a:off x="4576288" y="4622501"/>
            <a:ext cx="102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Landing</a:t>
            </a:r>
            <a:r>
              <a:rPr lang="en-US" sz="900"/>
              <a:t> Zone</a:t>
            </a:r>
            <a:endParaRPr sz="900"/>
          </a:p>
        </p:txBody>
      </p:sp>
      <p:sp>
        <p:nvSpPr>
          <p:cNvPr id="449" name="Google Shape;449;g278a2901c23_2_0"/>
          <p:cNvSpPr txBox="1"/>
          <p:nvPr/>
        </p:nvSpPr>
        <p:spPr>
          <a:xfrm>
            <a:off x="7124688" y="4563089"/>
            <a:ext cx="10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Staging/Serving</a:t>
            </a:r>
            <a:r>
              <a:rPr lang="en-US" sz="900"/>
              <a:t> Area</a:t>
            </a:r>
            <a:endParaRPr sz="900"/>
          </a:p>
        </p:txBody>
      </p:sp>
      <p:sp>
        <p:nvSpPr>
          <p:cNvPr id="450" name="Google Shape;450;g278a2901c23_2_0"/>
          <p:cNvSpPr txBox="1"/>
          <p:nvPr/>
        </p:nvSpPr>
        <p:spPr>
          <a:xfrm>
            <a:off x="7194888" y="6041389"/>
            <a:ext cx="102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PostgreSQL</a:t>
            </a:r>
            <a:endParaRPr sz="900"/>
          </a:p>
        </p:txBody>
      </p:sp>
      <p:pic>
        <p:nvPicPr>
          <p:cNvPr id="451" name="Google Shape;451;g278a2901c23_2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69110" y="2976947"/>
            <a:ext cx="733320" cy="6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78a2901c23_2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69110" y="5463972"/>
            <a:ext cx="733320" cy="6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g278a2901c23_2_0"/>
          <p:cNvCxnSpPr/>
          <p:nvPr/>
        </p:nvCxnSpPr>
        <p:spPr>
          <a:xfrm>
            <a:off x="7991856" y="3300642"/>
            <a:ext cx="1280100" cy="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g278a2901c23_2_0"/>
          <p:cNvCxnSpPr/>
          <p:nvPr/>
        </p:nvCxnSpPr>
        <p:spPr>
          <a:xfrm>
            <a:off x="8054550" y="5788267"/>
            <a:ext cx="1190400" cy="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5" name="Google Shape;455;g278a2901c23_2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6300" y="3081493"/>
            <a:ext cx="470640" cy="53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g278a2901c23_2_0"/>
          <p:cNvCxnSpPr>
            <a:stCxn id="455" idx="2"/>
            <a:endCxn id="437" idx="0"/>
          </p:cNvCxnSpPr>
          <p:nvPr/>
        </p:nvCxnSpPr>
        <p:spPr>
          <a:xfrm flipH="1" rot="-5400000">
            <a:off x="7374120" y="3867893"/>
            <a:ext cx="4956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666666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457" name="Google Shape;457;g278a2901c23_2_0"/>
          <p:cNvCxnSpPr/>
          <p:nvPr/>
        </p:nvCxnSpPr>
        <p:spPr>
          <a:xfrm flipH="1">
            <a:off x="6655982" y="4430383"/>
            <a:ext cx="694800" cy="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g278a2901c23_2_0"/>
          <p:cNvSpPr txBox="1"/>
          <p:nvPr/>
        </p:nvSpPr>
        <p:spPr>
          <a:xfrm>
            <a:off x="6652975" y="3136392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Azure </a:t>
            </a:r>
            <a:endParaRPr sz="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Synapse</a:t>
            </a:r>
            <a:endParaRPr sz="900"/>
          </a:p>
        </p:txBody>
      </p:sp>
      <p:sp>
        <p:nvSpPr>
          <p:cNvPr id="459" name="Google Shape;459;g278a2901c23_2_0"/>
          <p:cNvSpPr txBox="1"/>
          <p:nvPr/>
        </p:nvSpPr>
        <p:spPr>
          <a:xfrm>
            <a:off x="9125150" y="3561139"/>
            <a:ext cx="10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External Dashboards</a:t>
            </a:r>
            <a:endParaRPr sz="900"/>
          </a:p>
        </p:txBody>
      </p:sp>
      <p:sp>
        <p:nvSpPr>
          <p:cNvPr id="460" name="Google Shape;460;g278a2901c23_2_0"/>
          <p:cNvSpPr txBox="1"/>
          <p:nvPr/>
        </p:nvSpPr>
        <p:spPr>
          <a:xfrm>
            <a:off x="9125150" y="6048139"/>
            <a:ext cx="10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External Dashboards</a:t>
            </a:r>
            <a:endParaRPr sz="900"/>
          </a:p>
        </p:txBody>
      </p:sp>
      <p:pic>
        <p:nvPicPr>
          <p:cNvPr id="461" name="Google Shape;461;g278a2901c23_2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6125" y="4919709"/>
            <a:ext cx="390225" cy="3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78a2901c23_2_0"/>
          <p:cNvSpPr txBox="1"/>
          <p:nvPr/>
        </p:nvSpPr>
        <p:spPr>
          <a:xfrm>
            <a:off x="3469626" y="5024800"/>
            <a:ext cx="110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3C78D8"/>
                </a:solidFill>
              </a:rPr>
              <a:t>Microsoft Azure</a:t>
            </a:r>
            <a:endParaRPr b="1" sz="9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78b8acb89a_0_241"/>
          <p:cNvSpPr/>
          <p:nvPr/>
        </p:nvSpPr>
        <p:spPr>
          <a:xfrm>
            <a:off x="3346525" y="2525050"/>
            <a:ext cx="8196300" cy="3763200"/>
          </a:xfrm>
          <a:prstGeom prst="roundRect">
            <a:avLst>
              <a:gd fmla="val 3333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78b8acb89a_0_241"/>
          <p:cNvSpPr/>
          <p:nvPr/>
        </p:nvSpPr>
        <p:spPr>
          <a:xfrm>
            <a:off x="6920625" y="2737625"/>
            <a:ext cx="1557900" cy="132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Postgres DB</a:t>
            </a:r>
            <a:endParaRPr sz="1600"/>
          </a:p>
        </p:txBody>
      </p:sp>
      <p:sp>
        <p:nvSpPr>
          <p:cNvPr id="469" name="Google Shape;469;g278b8acb89a_0_241"/>
          <p:cNvSpPr/>
          <p:nvPr/>
        </p:nvSpPr>
        <p:spPr>
          <a:xfrm>
            <a:off x="3912950" y="2737675"/>
            <a:ext cx="1557900" cy="132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Airflow</a:t>
            </a:r>
            <a:endParaRPr sz="1600"/>
          </a:p>
        </p:txBody>
      </p:sp>
      <p:sp>
        <p:nvSpPr>
          <p:cNvPr id="470" name="Google Shape;470;g278b8acb89a_0_241"/>
          <p:cNvSpPr/>
          <p:nvPr/>
        </p:nvSpPr>
        <p:spPr>
          <a:xfrm>
            <a:off x="3912950" y="4776225"/>
            <a:ext cx="1557900" cy="121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ETL Job</a:t>
            </a:r>
            <a:endParaRPr sz="1600"/>
          </a:p>
        </p:txBody>
      </p:sp>
      <p:sp>
        <p:nvSpPr>
          <p:cNvPr id="471" name="Google Shape;471;g278b8acb89a_0_241"/>
          <p:cNvSpPr txBox="1"/>
          <p:nvPr/>
        </p:nvSpPr>
        <p:spPr>
          <a:xfrm>
            <a:off x="710225" y="905250"/>
            <a:ext cx="109182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0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2: </a:t>
            </a:r>
            <a:r>
              <a:rPr b="0" i="0" lang="en-US" sz="30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-</a:t>
            </a:r>
            <a:r>
              <a:rPr lang="en-US" sz="30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Containerized Microservices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g278b8acb89a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00" y="2995075"/>
            <a:ext cx="810300" cy="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78b8acb89a_0_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837" y="4981925"/>
            <a:ext cx="964631" cy="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78b8acb89a_0_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8513" y="3243312"/>
            <a:ext cx="706779" cy="70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78b8acb89a_0_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6188" y="3189487"/>
            <a:ext cx="706775" cy="7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78b8acb89a_0_241"/>
          <p:cNvSpPr/>
          <p:nvPr/>
        </p:nvSpPr>
        <p:spPr>
          <a:xfrm>
            <a:off x="7669900" y="4776225"/>
            <a:ext cx="1618200" cy="1219200"/>
          </a:xfrm>
          <a:prstGeom prst="roundRect">
            <a:avLst>
              <a:gd fmla="val 16667" name="adj"/>
            </a:avLst>
          </a:prstGeom>
          <a:solidFill>
            <a:srgbClr val="CFE2F3">
              <a:alpha val="886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ETL Job</a:t>
            </a:r>
            <a:endParaRPr sz="1500"/>
          </a:p>
        </p:txBody>
      </p:sp>
      <p:sp>
        <p:nvSpPr>
          <p:cNvPr id="477" name="Google Shape;477;g278b8acb89a_0_241"/>
          <p:cNvSpPr/>
          <p:nvPr/>
        </p:nvSpPr>
        <p:spPr>
          <a:xfrm>
            <a:off x="5791425" y="4776225"/>
            <a:ext cx="1557900" cy="121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ETL Job</a:t>
            </a:r>
            <a:endParaRPr sz="1500"/>
          </a:p>
        </p:txBody>
      </p:sp>
      <p:cxnSp>
        <p:nvCxnSpPr>
          <p:cNvPr id="478" name="Google Shape;478;g278b8acb89a_0_241"/>
          <p:cNvCxnSpPr>
            <a:stCxn id="472" idx="3"/>
            <a:endCxn id="469" idx="1"/>
          </p:cNvCxnSpPr>
          <p:nvPr/>
        </p:nvCxnSpPr>
        <p:spPr>
          <a:xfrm>
            <a:off x="2175300" y="3400225"/>
            <a:ext cx="1737600" cy="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g278b8acb89a_0_241"/>
          <p:cNvSpPr txBox="1"/>
          <p:nvPr/>
        </p:nvSpPr>
        <p:spPr>
          <a:xfrm>
            <a:off x="2598100" y="3099150"/>
            <a:ext cx="58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DAGs</a:t>
            </a:r>
            <a:endParaRPr sz="1100"/>
          </a:p>
        </p:txBody>
      </p:sp>
      <p:cxnSp>
        <p:nvCxnSpPr>
          <p:cNvPr id="480" name="Google Shape;480;g278b8acb89a_0_241"/>
          <p:cNvCxnSpPr>
            <a:stCxn id="472" idx="2"/>
            <a:endCxn id="473" idx="0"/>
          </p:cNvCxnSpPr>
          <p:nvPr/>
        </p:nvCxnSpPr>
        <p:spPr>
          <a:xfrm flipH="1" rot="-5400000">
            <a:off x="1182150" y="4393375"/>
            <a:ext cx="1176600" cy="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g278b8acb89a_0_241"/>
          <p:cNvSpPr txBox="1"/>
          <p:nvPr/>
        </p:nvSpPr>
        <p:spPr>
          <a:xfrm rot="-5400000">
            <a:off x="1291925" y="4126525"/>
            <a:ext cx="70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Images</a:t>
            </a:r>
            <a:endParaRPr sz="1100"/>
          </a:p>
        </p:txBody>
      </p:sp>
      <p:sp>
        <p:nvSpPr>
          <p:cNvPr id="482" name="Google Shape;482;g278b8acb89a_0_241"/>
          <p:cNvSpPr txBox="1"/>
          <p:nvPr/>
        </p:nvSpPr>
        <p:spPr>
          <a:xfrm>
            <a:off x="1079775" y="5792225"/>
            <a:ext cx="144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Org’s Image Repo</a:t>
            </a:r>
            <a:endParaRPr sz="1100"/>
          </a:p>
        </p:txBody>
      </p:sp>
      <p:cxnSp>
        <p:nvCxnSpPr>
          <p:cNvPr id="483" name="Google Shape;483;g278b8acb89a_0_241"/>
          <p:cNvCxnSpPr>
            <a:stCxn id="473" idx="3"/>
            <a:endCxn id="470" idx="1"/>
          </p:cNvCxnSpPr>
          <p:nvPr/>
        </p:nvCxnSpPr>
        <p:spPr>
          <a:xfrm flipH="1" rot="10800000">
            <a:off x="2252468" y="5385875"/>
            <a:ext cx="1660500" cy="1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g278b8acb89a_0_241"/>
          <p:cNvSpPr txBox="1"/>
          <p:nvPr/>
        </p:nvSpPr>
        <p:spPr>
          <a:xfrm>
            <a:off x="2524575" y="5086300"/>
            <a:ext cx="8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Containers</a:t>
            </a:r>
            <a:endParaRPr sz="1100"/>
          </a:p>
        </p:txBody>
      </p:sp>
      <p:pic>
        <p:nvPicPr>
          <p:cNvPr id="485" name="Google Shape;485;g278b8acb89a_0_2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92825" y="2737620"/>
            <a:ext cx="706775" cy="686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278b8acb89a_0_241"/>
          <p:cNvCxnSpPr>
            <a:stCxn id="469" idx="2"/>
            <a:endCxn id="470" idx="0"/>
          </p:cNvCxnSpPr>
          <p:nvPr/>
        </p:nvCxnSpPr>
        <p:spPr>
          <a:xfrm flipH="1" rot="-5400000">
            <a:off x="4335500" y="4419175"/>
            <a:ext cx="7134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g278b8acb89a_0_241"/>
          <p:cNvCxnSpPr>
            <a:stCxn id="469" idx="2"/>
            <a:endCxn id="477" idx="0"/>
          </p:cNvCxnSpPr>
          <p:nvPr/>
        </p:nvCxnSpPr>
        <p:spPr>
          <a:xfrm flipH="1" rot="-5400000">
            <a:off x="5274500" y="3480175"/>
            <a:ext cx="713400" cy="18786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g278b8acb89a_0_241"/>
          <p:cNvCxnSpPr>
            <a:stCxn id="469" idx="2"/>
            <a:endCxn id="476" idx="0"/>
          </p:cNvCxnSpPr>
          <p:nvPr/>
        </p:nvCxnSpPr>
        <p:spPr>
          <a:xfrm flipH="1" rot="-5400000">
            <a:off x="6228800" y="2525875"/>
            <a:ext cx="713400" cy="37872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g278b8acb89a_0_241"/>
          <p:cNvSpPr/>
          <p:nvPr/>
        </p:nvSpPr>
        <p:spPr>
          <a:xfrm>
            <a:off x="5425125" y="6503100"/>
            <a:ext cx="274200" cy="271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90" name="Google Shape;490;g278b8acb89a_0_241"/>
          <p:cNvSpPr txBox="1"/>
          <p:nvPr/>
        </p:nvSpPr>
        <p:spPr>
          <a:xfrm>
            <a:off x="5699325" y="6480275"/>
            <a:ext cx="122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Kubernetes Pod</a:t>
            </a:r>
            <a:endParaRPr sz="1100"/>
          </a:p>
        </p:txBody>
      </p:sp>
      <p:sp>
        <p:nvSpPr>
          <p:cNvPr id="491" name="Google Shape;491;g278b8acb89a_0_241"/>
          <p:cNvSpPr txBox="1"/>
          <p:nvPr/>
        </p:nvSpPr>
        <p:spPr>
          <a:xfrm>
            <a:off x="633225" y="3035388"/>
            <a:ext cx="8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Build</a:t>
            </a:r>
            <a:br>
              <a:rPr lang="en-US" sz="1100"/>
            </a:br>
            <a:r>
              <a:rPr lang="en-US" sz="1100"/>
              <a:t>(CI/CD)</a:t>
            </a:r>
            <a:endParaRPr sz="1100"/>
          </a:p>
        </p:txBody>
      </p:sp>
      <p:cxnSp>
        <p:nvCxnSpPr>
          <p:cNvPr id="492" name="Google Shape;492;g278b8acb89a_0_241"/>
          <p:cNvCxnSpPr>
            <a:stCxn id="470" idx="0"/>
            <a:endCxn id="468" idx="2"/>
          </p:cNvCxnSpPr>
          <p:nvPr/>
        </p:nvCxnSpPr>
        <p:spPr>
          <a:xfrm flipH="1" rot="10800000">
            <a:off x="4691900" y="4062825"/>
            <a:ext cx="3007800" cy="7134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g278b8acb89a_0_241"/>
          <p:cNvCxnSpPr>
            <a:stCxn id="477" idx="0"/>
            <a:endCxn id="468" idx="2"/>
          </p:cNvCxnSpPr>
          <p:nvPr/>
        </p:nvCxnSpPr>
        <p:spPr>
          <a:xfrm flipH="1" rot="10800000">
            <a:off x="6570375" y="4062825"/>
            <a:ext cx="1129200" cy="7134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g278b8acb89a_0_241"/>
          <p:cNvCxnSpPr>
            <a:stCxn id="476" idx="0"/>
            <a:endCxn id="468" idx="2"/>
          </p:cNvCxnSpPr>
          <p:nvPr/>
        </p:nvCxnSpPr>
        <p:spPr>
          <a:xfrm rot="10800000">
            <a:off x="7699600" y="4062825"/>
            <a:ext cx="779400" cy="7134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g278b8acb89a_0_241"/>
          <p:cNvSpPr/>
          <p:nvPr/>
        </p:nvSpPr>
        <p:spPr>
          <a:xfrm>
            <a:off x="9581400" y="4776225"/>
            <a:ext cx="1618200" cy="1219200"/>
          </a:xfrm>
          <a:prstGeom prst="roundRect">
            <a:avLst>
              <a:gd fmla="val 16667" name="adj"/>
            </a:avLst>
          </a:prstGeom>
          <a:solidFill>
            <a:srgbClr val="CFE2F3">
              <a:alpha val="886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ETL Job</a:t>
            </a:r>
            <a:endParaRPr sz="1500"/>
          </a:p>
        </p:txBody>
      </p:sp>
      <p:cxnSp>
        <p:nvCxnSpPr>
          <p:cNvPr id="496" name="Google Shape;496;g278b8acb89a_0_241"/>
          <p:cNvCxnSpPr>
            <a:stCxn id="495" idx="0"/>
            <a:endCxn id="468" idx="2"/>
          </p:cNvCxnSpPr>
          <p:nvPr/>
        </p:nvCxnSpPr>
        <p:spPr>
          <a:xfrm rot="10800000">
            <a:off x="7699500" y="4062825"/>
            <a:ext cx="2691000" cy="7134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"/>
          <p:cNvSpPr txBox="1"/>
          <p:nvPr/>
        </p:nvSpPr>
        <p:spPr>
          <a:xfrm>
            <a:off x="1260000" y="2269080"/>
            <a:ext cx="9465000" cy="4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3820" lvl="0" marL="34308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9E39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3820" lvl="0" marL="34308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a great day ahead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420" lvl="0" marL="34308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of presentation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2440" y="4464000"/>
            <a:ext cx="1099440" cy="109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8b8acb89a_0_218"/>
          <p:cNvSpPr txBox="1"/>
          <p:nvPr>
            <p:ph idx="1" type="subTitle"/>
          </p:nvPr>
        </p:nvSpPr>
        <p:spPr>
          <a:xfrm>
            <a:off x="1688275" y="2306875"/>
            <a:ext cx="8825400" cy="442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Topics</a:t>
            </a:r>
            <a:endParaRPr sz="2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127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Noto Sans Symbols"/>
              <a:buChar char="❑"/>
            </a:pP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  <a:endParaRPr sz="2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127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Noto Sans Symbols"/>
              <a:buChar char="❑"/>
            </a:pP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ETL Architectures</a:t>
            </a:r>
            <a:endParaRPr sz="2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2575" lvl="1" marL="1371600" marR="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600"/>
              <a:buFont typeface="Noto Sans Symbols"/>
              <a:buChar char="►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considerations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2575" lvl="1" marL="1371600" marR="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600"/>
              <a:buFont typeface="Century Gothic"/>
              <a:buChar char="►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Hadoop, Cloud, Kubernetes based Architecture 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2575" lvl="1" marL="1371600" marR="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600"/>
              <a:buFont typeface="Century Gothic"/>
              <a:buChar char="►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comparison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127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Noto Sans Symbols"/>
              <a:buChar char="❑"/>
            </a:pP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Ideal </a:t>
            </a: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</a:t>
            </a: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our ETL</a:t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8b8acb89a_0_225"/>
          <p:cNvSpPr txBox="1"/>
          <p:nvPr>
            <p:ph idx="1" type="subTitle"/>
          </p:nvPr>
        </p:nvSpPr>
        <p:spPr>
          <a:xfrm>
            <a:off x="1280155" y="2540895"/>
            <a:ext cx="8825400" cy="341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57200" lvl="0" marL="9144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❑"/>
            </a:pPr>
            <a:r>
              <a:rPr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1154875" y="2661775"/>
            <a:ext cx="94650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9718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540"/>
              <a:buFont typeface="Noto Sans Symbols"/>
              <a:buChar char="❑"/>
            </a:pPr>
            <a:r>
              <a:rPr lang="en-US" sz="1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Architecture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38" lvl="1" marL="74295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❑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source data is stored in on-premise RDBMS. The schema is like the transactional data in Part 1.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0038" lvl="1" marL="74295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❑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daily ETL pipeline needs to ingest the data, do the same transformations as in Part 1 and store the output in the cloud where it can be queried.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0038" lvl="1" marL="74295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❑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solution needs to be scalable in terms of data amount.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0038" lvl="1" marL="74295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❑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Optional: propose solutions for monitoring, logging and automated notifications.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8b8acb89a_0_229"/>
          <p:cNvSpPr txBox="1"/>
          <p:nvPr>
            <p:ph idx="1" type="subTitle"/>
          </p:nvPr>
        </p:nvSpPr>
        <p:spPr>
          <a:xfrm>
            <a:off x="4124400" y="2542750"/>
            <a:ext cx="3943200" cy="263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Noto Sans Symbols"/>
              <a:buChar char="❑"/>
            </a:pP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ETL Architectures</a:t>
            </a:r>
            <a:endParaRPr sz="2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2575" lvl="1" marL="137160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600"/>
              <a:buFont typeface="Noto Sans Symbols"/>
              <a:buChar char="►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considerations</a:t>
            </a:r>
            <a:endParaRPr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Considerations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 txBox="1"/>
          <p:nvPr/>
        </p:nvSpPr>
        <p:spPr>
          <a:xfrm>
            <a:off x="1154880" y="2687920"/>
            <a:ext cx="9464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7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9E39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should scalable (add/remove compute power with no downtime)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Distributed, fault tolerant, highly available architecture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Easy integration with ecosystem components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800"/>
              <a:buFont typeface="Century Gothic"/>
              <a:buChar char="❑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Easy 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Observability and Monitoring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800"/>
              <a:buFont typeface="Century Gothic"/>
              <a:buChar char="❑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Easy Cost Management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800"/>
              <a:buFont typeface="Century Gothic"/>
              <a:buChar char="❑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Ease of Access Control, Policy 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Enforcement </a:t>
            </a: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Governance 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rtl="0" algn="l"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source libraries backed by strong community support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8b8acb89a_0_233"/>
          <p:cNvSpPr txBox="1"/>
          <p:nvPr>
            <p:ph idx="1" type="subTitle"/>
          </p:nvPr>
        </p:nvSpPr>
        <p:spPr>
          <a:xfrm>
            <a:off x="3138125" y="3144150"/>
            <a:ext cx="6211200" cy="179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Noto Sans Symbols"/>
              <a:buChar char="❑"/>
            </a:pPr>
            <a:r>
              <a:rPr lang="en-US" sz="29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Common ETL Architectures</a:t>
            </a:r>
            <a:endParaRPr sz="29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>
                <a:srgbClr val="549E39"/>
              </a:buClr>
              <a:buSzPts val="1600"/>
              <a:buFont typeface="Noto Sans Symbols"/>
              <a:buChar char="►"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Hadoop, Cloud, Kubernetes based Architecture </a:t>
            </a:r>
            <a:endParaRPr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/>
          <p:nvPr/>
        </p:nvSpPr>
        <p:spPr>
          <a:xfrm>
            <a:off x="4162675" y="2338200"/>
            <a:ext cx="5370300" cy="3819600"/>
          </a:xfrm>
          <a:prstGeom prst="rect">
            <a:avLst/>
          </a:prstGeom>
          <a:solidFill>
            <a:srgbClr val="F2F2F2"/>
          </a:solidFill>
          <a:ln cap="rnd" cmpd="sng" w="19050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6298375" y="5578050"/>
            <a:ext cx="1103700" cy="46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REST API logo png" id="182" name="Google Shape;1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0" y="3737880"/>
            <a:ext cx="1271520" cy="113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/>
          <p:nvPr/>
        </p:nvSpPr>
        <p:spPr>
          <a:xfrm>
            <a:off x="1819800" y="2405880"/>
            <a:ext cx="1757880" cy="3755520"/>
          </a:xfrm>
          <a:prstGeom prst="rect">
            <a:avLst/>
          </a:prstGeom>
          <a:solidFill>
            <a:srgbClr val="F2F2F2"/>
          </a:solidFill>
          <a:ln cap="rnd" cmpd="sng" w="19050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1154875" y="973800"/>
            <a:ext cx="89292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5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Traditional</a:t>
            </a:r>
            <a:r>
              <a:rPr b="0" i="0" lang="en-US" sz="35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Architecture - </a:t>
            </a:r>
            <a:r>
              <a:rPr lang="en-US" sz="35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Hadoop Based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40" y="5160240"/>
            <a:ext cx="954360" cy="954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ache spark logo png" id="186" name="Google Shape;18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2080" y="3931920"/>
            <a:ext cx="390240" cy="20304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"/>
          <p:cNvSpPr/>
          <p:nvPr/>
        </p:nvSpPr>
        <p:spPr>
          <a:xfrm>
            <a:off x="10037880" y="2405880"/>
            <a:ext cx="1757880" cy="3755880"/>
          </a:xfrm>
          <a:prstGeom prst="rect">
            <a:avLst/>
          </a:prstGeom>
          <a:solidFill>
            <a:srgbClr val="F2F2F2"/>
          </a:solidFill>
          <a:ln cap="rnd" cmpd="sng" w="19050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0160" y="2550960"/>
            <a:ext cx="733320" cy="6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83280" y="5349240"/>
            <a:ext cx="750240" cy="75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"/>
          <p:cNvSpPr/>
          <p:nvPr/>
        </p:nvSpPr>
        <p:spPr>
          <a:xfrm>
            <a:off x="1319040" y="4127040"/>
            <a:ext cx="595080" cy="3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E0A6"/>
          </a:solidFill>
          <a:ln cap="rnd" cmpd="sng" w="19050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85200" y="3435120"/>
            <a:ext cx="1351080" cy="75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/>
          <p:nvPr/>
        </p:nvSpPr>
        <p:spPr>
          <a:xfrm rot="10800000">
            <a:off x="519480" y="4782240"/>
            <a:ext cx="360" cy="538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5875">
            <a:solidFill>
              <a:srgbClr val="549E39"/>
            </a:solidFill>
            <a:prstDash val="dash"/>
            <a:round/>
            <a:headEnd len="sm" w="sm" type="none"/>
            <a:tailEnd len="med" w="med" type="triangle"/>
          </a:ln>
        </p:spPr>
      </p:sp>
      <p:sp>
        <p:nvSpPr>
          <p:cNvPr id="193" name="Google Shape;193;p4"/>
          <p:cNvSpPr/>
          <p:nvPr/>
        </p:nvSpPr>
        <p:spPr>
          <a:xfrm rot="10800000">
            <a:off x="671760" y="4770360"/>
            <a:ext cx="360" cy="538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5875">
            <a:solidFill>
              <a:srgbClr val="549E39"/>
            </a:solidFill>
            <a:prstDash val="dash"/>
            <a:round/>
            <a:headEnd len="sm" w="sm" type="none"/>
            <a:tailEnd len="med" w="med" type="triangle"/>
          </a:ln>
        </p:spPr>
      </p:sp>
      <p:sp>
        <p:nvSpPr>
          <p:cNvPr id="194" name="Google Shape;194;p4"/>
          <p:cNvSpPr/>
          <p:nvPr/>
        </p:nvSpPr>
        <p:spPr>
          <a:xfrm rot="10800000">
            <a:off x="851760" y="4779720"/>
            <a:ext cx="360" cy="538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5875">
            <a:solidFill>
              <a:srgbClr val="549E39"/>
            </a:solidFill>
            <a:prstDash val="dash"/>
            <a:round/>
            <a:headEnd len="sm" w="sm" type="none"/>
            <a:tailEnd len="med" w="med" type="triangle"/>
          </a:ln>
        </p:spPr>
      </p:sp>
      <p:sp>
        <p:nvSpPr>
          <p:cNvPr id="195" name="Google Shape;195;p4"/>
          <p:cNvSpPr/>
          <p:nvPr/>
        </p:nvSpPr>
        <p:spPr>
          <a:xfrm rot="10800000">
            <a:off x="1004040" y="4782240"/>
            <a:ext cx="360" cy="538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5875">
            <a:solidFill>
              <a:srgbClr val="549E39"/>
            </a:solidFill>
            <a:prstDash val="dash"/>
            <a:round/>
            <a:headEnd len="sm" w="sm" type="none"/>
            <a:tailEnd len="med" w="med" type="triangle"/>
          </a:ln>
        </p:spPr>
      </p:sp>
      <p:sp>
        <p:nvSpPr>
          <p:cNvPr id="196" name="Google Shape;196;p4"/>
          <p:cNvSpPr/>
          <p:nvPr/>
        </p:nvSpPr>
        <p:spPr>
          <a:xfrm>
            <a:off x="169925" y="6190923"/>
            <a:ext cx="1103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latin typeface="Century Gothic"/>
                <a:ea typeface="Century Gothic"/>
                <a:cs typeface="Century Gothic"/>
                <a:sym typeface="Century Gothic"/>
              </a:rPr>
              <a:t>Source of 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latin typeface="Century Gothic"/>
                <a:ea typeface="Century Gothic"/>
                <a:cs typeface="Century Gothic"/>
                <a:sym typeface="Century Gothic"/>
              </a:rPr>
              <a:t>Origin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1819800" y="6158160"/>
            <a:ext cx="17578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External Data Sources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4153680" y="6114600"/>
            <a:ext cx="17578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latin typeface="Century Gothic"/>
                <a:ea typeface="Century Gothic"/>
                <a:cs typeface="Century Gothic"/>
                <a:sym typeface="Century Gothic"/>
              </a:rPr>
              <a:t>Landing Area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5988960" y="6114600"/>
            <a:ext cx="17578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latin typeface="Century Gothic"/>
                <a:ea typeface="Century Gothic"/>
                <a:cs typeface="Century Gothic"/>
                <a:sym typeface="Century Gothic"/>
              </a:rPr>
              <a:t>Staging Area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7699320" y="6114600"/>
            <a:ext cx="1671120" cy="30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latin typeface="Century Gothic"/>
                <a:ea typeface="Century Gothic"/>
                <a:cs typeface="Century Gothic"/>
                <a:sym typeface="Century Gothic"/>
              </a:rPr>
              <a:t>Consumption Area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10037880" y="6190920"/>
            <a:ext cx="1671120" cy="63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Consumption/Visualization Layer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1572480" y="2248560"/>
            <a:ext cx="360" cy="4403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549E39"/>
            </a:solidFill>
            <a:prstDash val="dot"/>
            <a:round/>
            <a:headEnd len="sm" w="sm" type="none"/>
            <a:tailEnd len="sm" w="sm" type="none"/>
          </a:ln>
        </p:spPr>
      </p:sp>
      <p:sp>
        <p:nvSpPr>
          <p:cNvPr id="203" name="Google Shape;203;p4"/>
          <p:cNvSpPr/>
          <p:nvPr/>
        </p:nvSpPr>
        <p:spPr>
          <a:xfrm>
            <a:off x="4018320" y="2235960"/>
            <a:ext cx="360" cy="4403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549E39"/>
            </a:solidFill>
            <a:prstDash val="dot"/>
            <a:round/>
            <a:headEnd len="sm" w="sm" type="none"/>
            <a:tailEnd len="sm" w="sm" type="none"/>
          </a:ln>
        </p:spPr>
      </p:sp>
      <p:sp>
        <p:nvSpPr>
          <p:cNvPr id="204" name="Google Shape;204;p4"/>
          <p:cNvSpPr/>
          <p:nvPr/>
        </p:nvSpPr>
        <p:spPr>
          <a:xfrm>
            <a:off x="6011040" y="2284560"/>
            <a:ext cx="378" cy="4403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549E39"/>
            </a:solidFill>
            <a:prstDash val="dot"/>
            <a:round/>
            <a:headEnd len="sm" w="sm" type="none"/>
            <a:tailEnd len="sm" w="sm" type="none"/>
          </a:ln>
        </p:spPr>
      </p:sp>
      <p:sp>
        <p:nvSpPr>
          <p:cNvPr id="205" name="Google Shape;205;p4"/>
          <p:cNvSpPr/>
          <p:nvPr/>
        </p:nvSpPr>
        <p:spPr>
          <a:xfrm>
            <a:off x="7725120" y="2248560"/>
            <a:ext cx="378" cy="4403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549E39"/>
            </a:solidFill>
            <a:prstDash val="dot"/>
            <a:round/>
            <a:headEnd len="sm" w="sm" type="none"/>
            <a:tailEnd len="sm" w="sm" type="none"/>
          </a:ln>
        </p:spPr>
      </p:sp>
      <p:sp>
        <p:nvSpPr>
          <p:cNvPr id="206" name="Google Shape;206;p4"/>
          <p:cNvSpPr/>
          <p:nvPr/>
        </p:nvSpPr>
        <p:spPr>
          <a:xfrm>
            <a:off x="9703978" y="2248740"/>
            <a:ext cx="378" cy="4403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549E39"/>
            </a:solidFill>
            <a:prstDash val="dot"/>
            <a:round/>
            <a:headEnd len="sm" w="sm" type="none"/>
            <a:tailEnd len="sm" w="sm" type="none"/>
          </a:ln>
        </p:spPr>
      </p:sp>
      <p:pic>
        <p:nvPicPr>
          <p:cNvPr descr="Image result for REST API logo png" id="207" name="Google Shape;2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800" y="4306680"/>
            <a:ext cx="1021320" cy="907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/>
          <p:nvPr/>
        </p:nvSpPr>
        <p:spPr>
          <a:xfrm rot="5400000">
            <a:off x="9362880" y="3675240"/>
            <a:ext cx="351360" cy="903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92CF7C"/>
          </a:solidFill>
          <a:ln cap="rnd" cmpd="sng" w="19050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17800" y="4503960"/>
            <a:ext cx="390240" cy="4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06680" y="3738960"/>
            <a:ext cx="954360" cy="954360"/>
          </a:xfrm>
          <a:prstGeom prst="rect">
            <a:avLst/>
          </a:prstGeom>
          <a:noFill/>
          <a:ln>
            <a:noFill/>
          </a:ln>
          <a:effectLst>
            <a:outerShdw blurRad="57240" rotWithShape="0" algn="bl" dir="5400000" dist="19080">
              <a:srgbClr val="38761D">
                <a:alpha val="49411"/>
              </a:srgbClr>
            </a:outerShdw>
          </a:effectLst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73368" y="3738960"/>
            <a:ext cx="954360" cy="954360"/>
          </a:xfrm>
          <a:prstGeom prst="rect">
            <a:avLst/>
          </a:prstGeom>
          <a:noFill/>
          <a:ln>
            <a:noFill/>
          </a:ln>
          <a:effectLst>
            <a:outerShdw blurRad="57240" rotWithShape="0" algn="bl" dir="5400000" dist="19080">
              <a:srgbClr val="38761D">
                <a:alpha val="49411"/>
              </a:srgbClr>
            </a:outerShdw>
          </a:effectLst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38280" y="4529520"/>
            <a:ext cx="39060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56640" y="4605840"/>
            <a:ext cx="390600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"/>
          <p:cNvSpPr/>
          <p:nvPr/>
        </p:nvSpPr>
        <p:spPr>
          <a:xfrm>
            <a:off x="5526120" y="4205520"/>
            <a:ext cx="821178" cy="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575">
            <a:solidFill>
              <a:srgbClr val="455F51"/>
            </a:solidFill>
            <a:prstDash val="solid"/>
            <a:round/>
            <a:headEnd len="sm" w="sm" type="none"/>
            <a:tailEnd len="med" w="med" type="triangle"/>
          </a:ln>
        </p:spPr>
      </p:sp>
      <p:pic>
        <p:nvPicPr>
          <p:cNvPr id="215" name="Google Shape;21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54840" y="3747240"/>
            <a:ext cx="954360" cy="954360"/>
          </a:xfrm>
          <a:prstGeom prst="rect">
            <a:avLst/>
          </a:prstGeom>
          <a:noFill/>
          <a:ln>
            <a:noFill/>
          </a:ln>
          <a:effectLst>
            <a:outerShdw blurRad="57240" rotWithShape="0" algn="bl" dir="5400000" dist="19080">
              <a:srgbClr val="38761D">
                <a:alpha val="49411"/>
              </a:srgbClr>
            </a:outerShdw>
          </a:effectLst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32160" y="4614120"/>
            <a:ext cx="390600" cy="35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ache spark logo png" id="217" name="Google Shape;2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5880" y="3896280"/>
            <a:ext cx="390240" cy="20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/>
          <p:nvPr/>
        </p:nvSpPr>
        <p:spPr>
          <a:xfrm>
            <a:off x="7310280" y="4169880"/>
            <a:ext cx="821178" cy="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575">
            <a:solidFill>
              <a:srgbClr val="455F51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19" name="Google Shape;219;p4"/>
          <p:cNvSpPr/>
          <p:nvPr/>
        </p:nvSpPr>
        <p:spPr>
          <a:xfrm>
            <a:off x="5988960" y="6584400"/>
            <a:ext cx="17578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latin typeface="Century Gothic"/>
                <a:ea typeface="Century Gothic"/>
                <a:cs typeface="Century Gothic"/>
                <a:sym typeface="Century Gothic"/>
              </a:rPr>
              <a:t>Hadoop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</a:t>
            </a:r>
            <a:r>
              <a:rPr b="1" lang="en-US" sz="1200">
                <a:latin typeface="Century Gothic"/>
                <a:ea typeface="Century Gothic"/>
                <a:cs typeface="Century Gothic"/>
                <a:sym typeface="Century Gothic"/>
              </a:rPr>
              <a:t>at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alake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4"/>
          <p:cNvCxnSpPr>
            <a:stCxn id="198" idx="2"/>
            <a:endCxn id="200" idx="2"/>
          </p:cNvCxnSpPr>
          <p:nvPr/>
        </p:nvCxnSpPr>
        <p:spPr>
          <a:xfrm flipH="1" rot="-5400000">
            <a:off x="6768420" y="4653120"/>
            <a:ext cx="30600" cy="3502200"/>
          </a:xfrm>
          <a:prstGeom prst="bentConnector3">
            <a:avLst>
              <a:gd fmla="val 564722" name="adj1"/>
            </a:avLst>
          </a:prstGeom>
          <a:noFill/>
          <a:ln cap="flat" cmpd="sng" w="28575">
            <a:solidFill>
              <a:srgbClr val="455F5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1" name="Google Shape;221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2640" y="3451680"/>
            <a:ext cx="1355760" cy="135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"/>
          <p:cNvSpPr/>
          <p:nvPr/>
        </p:nvSpPr>
        <p:spPr>
          <a:xfrm>
            <a:off x="3446280" y="4053600"/>
            <a:ext cx="821160" cy="3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E0A6"/>
          </a:solidFill>
          <a:ln cap="rnd" cmpd="sng" w="19050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apache spark logo png" id="223" name="Google Shape;2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9720" y="3855960"/>
            <a:ext cx="390240" cy="2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70760" y="4417560"/>
            <a:ext cx="821160" cy="20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03563" y="5395214"/>
            <a:ext cx="903600" cy="9035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4"/>
          <p:cNvCxnSpPr>
            <a:stCxn id="210" idx="2"/>
            <a:endCxn id="181" idx="0"/>
          </p:cNvCxnSpPr>
          <p:nvPr/>
        </p:nvCxnSpPr>
        <p:spPr>
          <a:xfrm flipH="1" rot="-5400000">
            <a:off x="5524710" y="4252470"/>
            <a:ext cx="884700" cy="1766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227" name="Google Shape;227;p4"/>
          <p:cNvCxnSpPr>
            <a:stCxn id="211" idx="2"/>
            <a:endCxn id="181" idx="0"/>
          </p:cNvCxnSpPr>
          <p:nvPr/>
        </p:nvCxnSpPr>
        <p:spPr>
          <a:xfrm flipH="1" rot="-5400000">
            <a:off x="6408498" y="5135370"/>
            <a:ext cx="8847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228" name="Google Shape;228;p4"/>
          <p:cNvCxnSpPr>
            <a:stCxn id="215" idx="2"/>
            <a:endCxn id="181" idx="0"/>
          </p:cNvCxnSpPr>
          <p:nvPr/>
        </p:nvCxnSpPr>
        <p:spPr>
          <a:xfrm rot="5400000">
            <a:off x="7303020" y="4248900"/>
            <a:ext cx="876300" cy="17817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none"/>
          </a:ln>
        </p:spPr>
      </p:cxnSp>
      <p:pic>
        <p:nvPicPr>
          <p:cNvPr id="229" name="Google Shape;229;p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33173" y="5214600"/>
            <a:ext cx="390225" cy="39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90174" y="4614124"/>
            <a:ext cx="468224" cy="3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49024" y="4605824"/>
            <a:ext cx="468224" cy="3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36411" y="4614124"/>
            <a:ext cx="468224" cy="3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"/>
          <p:cNvSpPr txBox="1"/>
          <p:nvPr/>
        </p:nvSpPr>
        <p:spPr>
          <a:xfrm>
            <a:off x="6019050" y="2408400"/>
            <a:ext cx="169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Warehouse</a:t>
            </a:r>
            <a:endParaRPr b="1"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8b8acb89a_0_0"/>
          <p:cNvSpPr/>
          <p:nvPr/>
        </p:nvSpPr>
        <p:spPr>
          <a:xfrm>
            <a:off x="3533250" y="2572225"/>
            <a:ext cx="5548800" cy="4244700"/>
          </a:xfrm>
          <a:prstGeom prst="roundRect">
            <a:avLst>
              <a:gd fmla="val 1646" name="adj"/>
            </a:avLst>
          </a:prstGeom>
          <a:noFill/>
          <a:ln cap="flat" cmpd="sng" w="28575">
            <a:solidFill>
              <a:srgbClr val="9FC5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8b8acb89a_0_0"/>
          <p:cNvSpPr/>
          <p:nvPr/>
        </p:nvSpPr>
        <p:spPr>
          <a:xfrm>
            <a:off x="9703000" y="2877312"/>
            <a:ext cx="1245600" cy="2829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78b8acb89a_0_0"/>
          <p:cNvSpPr/>
          <p:nvPr/>
        </p:nvSpPr>
        <p:spPr>
          <a:xfrm>
            <a:off x="3871850" y="3597975"/>
            <a:ext cx="831300" cy="13959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78b8acb89a_0_0"/>
          <p:cNvSpPr txBox="1"/>
          <p:nvPr/>
        </p:nvSpPr>
        <p:spPr>
          <a:xfrm>
            <a:off x="710225" y="905250"/>
            <a:ext cx="103962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9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Modern</a:t>
            </a:r>
            <a:r>
              <a:rPr b="0" i="0" lang="en-US" sz="2900" u="none" cap="none" strike="noStrike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Architecture - </a:t>
            </a:r>
            <a:r>
              <a:rPr lang="en-US" sz="2900">
                <a:solidFill>
                  <a:srgbClr val="E3DED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Azure Based (Generic/Simplified)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78b8acb89a_0_0"/>
          <p:cNvSpPr/>
          <p:nvPr/>
        </p:nvSpPr>
        <p:spPr>
          <a:xfrm>
            <a:off x="3871775" y="5989325"/>
            <a:ext cx="4859700" cy="750300"/>
          </a:xfrm>
          <a:prstGeom prst="rect">
            <a:avLst/>
          </a:prstGeom>
          <a:solidFill>
            <a:srgbClr val="F2F2F2"/>
          </a:solidFill>
          <a:ln cap="rnd" cmpd="sng" w="9525">
            <a:solidFill>
              <a:srgbClr val="3D73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278b8acb89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461" y="6147837"/>
            <a:ext cx="390225" cy="3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78b8acb89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525" y="6104311"/>
            <a:ext cx="470649" cy="47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78b8acb89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725" y="6119660"/>
            <a:ext cx="831300" cy="43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78b8acb89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700" y="6153845"/>
            <a:ext cx="390225" cy="3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78b8acb89a_0_0"/>
          <p:cNvSpPr txBox="1"/>
          <p:nvPr/>
        </p:nvSpPr>
        <p:spPr>
          <a:xfrm>
            <a:off x="4346250" y="6149995"/>
            <a:ext cx="75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Azure Key Vault</a:t>
            </a:r>
            <a:endParaRPr sz="800"/>
          </a:p>
        </p:txBody>
      </p:sp>
      <p:sp>
        <p:nvSpPr>
          <p:cNvPr id="248" name="Google Shape;248;g278b8acb89a_0_0"/>
          <p:cNvSpPr txBox="1"/>
          <p:nvPr/>
        </p:nvSpPr>
        <p:spPr>
          <a:xfrm>
            <a:off x="5457175" y="6147845"/>
            <a:ext cx="83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Azure Active Directory</a:t>
            </a:r>
            <a:endParaRPr sz="800"/>
          </a:p>
        </p:txBody>
      </p:sp>
      <p:sp>
        <p:nvSpPr>
          <p:cNvPr id="249" name="Google Shape;249;g278b8acb89a_0_0"/>
          <p:cNvSpPr txBox="1"/>
          <p:nvPr/>
        </p:nvSpPr>
        <p:spPr>
          <a:xfrm>
            <a:off x="6765775" y="6135145"/>
            <a:ext cx="83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Azure Monitor Service</a:t>
            </a:r>
            <a:endParaRPr sz="800"/>
          </a:p>
        </p:txBody>
      </p:sp>
      <p:sp>
        <p:nvSpPr>
          <p:cNvPr id="250" name="Google Shape;250;g278b8acb89a_0_0"/>
          <p:cNvSpPr txBox="1"/>
          <p:nvPr/>
        </p:nvSpPr>
        <p:spPr>
          <a:xfrm>
            <a:off x="8046300" y="6122320"/>
            <a:ext cx="83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Azure Billing Service</a:t>
            </a:r>
            <a:endParaRPr sz="800"/>
          </a:p>
        </p:txBody>
      </p:sp>
      <p:sp>
        <p:nvSpPr>
          <p:cNvPr id="251" name="Google Shape;251;g278b8acb89a_0_0"/>
          <p:cNvSpPr txBox="1"/>
          <p:nvPr/>
        </p:nvSpPr>
        <p:spPr>
          <a:xfrm>
            <a:off x="5403688" y="6493770"/>
            <a:ext cx="175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Governance and Monitoring</a:t>
            </a:r>
            <a:endParaRPr b="1" sz="900"/>
          </a:p>
        </p:txBody>
      </p:sp>
      <p:pic>
        <p:nvPicPr>
          <p:cNvPr id="252" name="Google Shape;252;g278b8acb89a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76386" y="2663964"/>
            <a:ext cx="649800" cy="6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78b8acb89a_0_0"/>
          <p:cNvSpPr/>
          <p:nvPr/>
        </p:nvSpPr>
        <p:spPr>
          <a:xfrm>
            <a:off x="1976388" y="3486500"/>
            <a:ext cx="649782" cy="649782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78b8acb89a_0_0"/>
          <p:cNvSpPr txBox="1"/>
          <p:nvPr/>
        </p:nvSpPr>
        <p:spPr>
          <a:xfrm>
            <a:off x="2065913" y="3657500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Files</a:t>
            </a:r>
            <a:endParaRPr sz="800"/>
          </a:p>
        </p:txBody>
      </p:sp>
      <p:pic>
        <p:nvPicPr>
          <p:cNvPr id="255" name="Google Shape;255;g278b8acb89a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6825" y="5272375"/>
            <a:ext cx="649800" cy="6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78b8acb89a_0_0"/>
          <p:cNvSpPr txBox="1"/>
          <p:nvPr/>
        </p:nvSpPr>
        <p:spPr>
          <a:xfrm>
            <a:off x="2080625" y="4060075"/>
            <a:ext cx="47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.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.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.</a:t>
            </a:r>
            <a:endParaRPr b="1" sz="2200"/>
          </a:p>
        </p:txBody>
      </p:sp>
      <p:pic>
        <p:nvPicPr>
          <p:cNvPr id="257" name="Google Shape;257;g278b8acb89a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9150" y="4278352"/>
            <a:ext cx="649800" cy="59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78b8acb89a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2389" y="3696076"/>
            <a:ext cx="390225" cy="514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g278b8acb89a_0_0"/>
          <p:cNvCxnSpPr>
            <a:stCxn id="252" idx="3"/>
            <a:endCxn id="240" idx="1"/>
          </p:cNvCxnSpPr>
          <p:nvPr/>
        </p:nvCxnSpPr>
        <p:spPr>
          <a:xfrm>
            <a:off x="2626185" y="2988863"/>
            <a:ext cx="1245600" cy="13071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g278b8acb89a_0_0"/>
          <p:cNvCxnSpPr>
            <a:stCxn id="253" idx="3"/>
            <a:endCxn id="240" idx="1"/>
          </p:cNvCxnSpPr>
          <p:nvPr/>
        </p:nvCxnSpPr>
        <p:spPr>
          <a:xfrm>
            <a:off x="2626170" y="3811391"/>
            <a:ext cx="1245600" cy="4845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g278b8acb89a_0_0"/>
          <p:cNvCxnSpPr/>
          <p:nvPr/>
        </p:nvCxnSpPr>
        <p:spPr>
          <a:xfrm flipH="1" rot="10800000">
            <a:off x="2543975" y="4309000"/>
            <a:ext cx="1335300" cy="1301400"/>
          </a:xfrm>
          <a:prstGeom prst="bentConnector3">
            <a:avLst>
              <a:gd fmla="val 52634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g278b8acb89a_0_0"/>
          <p:cNvSpPr/>
          <p:nvPr/>
        </p:nvSpPr>
        <p:spPr>
          <a:xfrm>
            <a:off x="5616700" y="2738000"/>
            <a:ext cx="1119900" cy="31212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g278b8acb89a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1915" y="2819287"/>
            <a:ext cx="390225" cy="51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78b8acb89a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80025" y="4479119"/>
            <a:ext cx="91440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78b8acb89a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8020" y="5172408"/>
            <a:ext cx="470640" cy="5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78b8acb89a_0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61736" y="3588088"/>
            <a:ext cx="550982" cy="5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78b8acb89a_0_0"/>
          <p:cNvSpPr/>
          <p:nvPr/>
        </p:nvSpPr>
        <p:spPr>
          <a:xfrm>
            <a:off x="7771300" y="3486500"/>
            <a:ext cx="914400" cy="16146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g278b8acb89a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62600" y="3615719"/>
            <a:ext cx="91440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78b8acb89a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98724" y="4372331"/>
            <a:ext cx="470640" cy="5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78b8acb89a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57210" y="3065085"/>
            <a:ext cx="733320" cy="6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78b8acb89a_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963799" y="4786900"/>
            <a:ext cx="750225" cy="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78b8acb89a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57199" y="3999100"/>
            <a:ext cx="733325" cy="6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g278b8acb89a_0_0"/>
          <p:cNvCxnSpPr>
            <a:stCxn id="256" idx="3"/>
            <a:endCxn id="240" idx="1"/>
          </p:cNvCxnSpPr>
          <p:nvPr/>
        </p:nvCxnSpPr>
        <p:spPr>
          <a:xfrm flipH="1" rot="10800000">
            <a:off x="2551325" y="4295875"/>
            <a:ext cx="1320600" cy="364500"/>
          </a:xfrm>
          <a:prstGeom prst="bentConnector3">
            <a:avLst>
              <a:gd fmla="val 52658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g278b8acb89a_0_0"/>
          <p:cNvCxnSpPr>
            <a:stCxn id="240" idx="3"/>
            <a:endCxn id="262" idx="1"/>
          </p:cNvCxnSpPr>
          <p:nvPr/>
        </p:nvCxnSpPr>
        <p:spPr>
          <a:xfrm>
            <a:off x="4703150" y="4295925"/>
            <a:ext cx="913500" cy="27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g278b8acb89a_0_0"/>
          <p:cNvCxnSpPr>
            <a:stCxn id="262" idx="3"/>
            <a:endCxn id="267" idx="1"/>
          </p:cNvCxnSpPr>
          <p:nvPr/>
        </p:nvCxnSpPr>
        <p:spPr>
          <a:xfrm flipH="1" rot="10800000">
            <a:off x="6736600" y="4293800"/>
            <a:ext cx="1034700" cy="4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g278b8acb89a_0_0"/>
          <p:cNvCxnSpPr>
            <a:stCxn id="267" idx="3"/>
            <a:endCxn id="239" idx="1"/>
          </p:cNvCxnSpPr>
          <p:nvPr/>
        </p:nvCxnSpPr>
        <p:spPr>
          <a:xfrm flipH="1" rot="10800000">
            <a:off x="8685700" y="4291700"/>
            <a:ext cx="1017300" cy="2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7" name="Google Shape;277;g278b8acb89a_0_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78900" y="2632919"/>
            <a:ext cx="390225" cy="3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78b8acb89a_0_0"/>
          <p:cNvSpPr txBox="1"/>
          <p:nvPr/>
        </p:nvSpPr>
        <p:spPr>
          <a:xfrm>
            <a:off x="3892401" y="2738010"/>
            <a:ext cx="110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3C78D8"/>
                </a:solidFill>
              </a:rPr>
              <a:t>Microsoft Azure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279" name="Google Shape;279;g278b8acb89a_0_0"/>
          <p:cNvSpPr txBox="1"/>
          <p:nvPr/>
        </p:nvSpPr>
        <p:spPr>
          <a:xfrm>
            <a:off x="1641600" y="2218225"/>
            <a:ext cx="169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Data Source</a:t>
            </a:r>
            <a:endParaRPr b="1" sz="1100"/>
          </a:p>
        </p:txBody>
      </p:sp>
      <p:sp>
        <p:nvSpPr>
          <p:cNvPr id="280" name="Google Shape;280;g278b8acb89a_0_0"/>
          <p:cNvSpPr txBox="1"/>
          <p:nvPr/>
        </p:nvSpPr>
        <p:spPr>
          <a:xfrm>
            <a:off x="5247150" y="2242625"/>
            <a:ext cx="182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Preparation and Storage</a:t>
            </a:r>
            <a:endParaRPr b="1" sz="1100"/>
          </a:p>
        </p:txBody>
      </p:sp>
      <p:sp>
        <p:nvSpPr>
          <p:cNvPr id="281" name="Google Shape;281;g278b8acb89a_0_0"/>
          <p:cNvSpPr txBox="1"/>
          <p:nvPr/>
        </p:nvSpPr>
        <p:spPr>
          <a:xfrm>
            <a:off x="9425413" y="2218225"/>
            <a:ext cx="182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Analysis and Reporting</a:t>
            </a:r>
            <a:endParaRPr b="1" sz="1100"/>
          </a:p>
        </p:txBody>
      </p:sp>
      <p:sp>
        <p:nvSpPr>
          <p:cNvPr id="282" name="Google Shape;282;g278b8acb89a_0_0"/>
          <p:cNvSpPr txBox="1"/>
          <p:nvPr/>
        </p:nvSpPr>
        <p:spPr>
          <a:xfrm>
            <a:off x="3934774" y="4949950"/>
            <a:ext cx="64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Ingestion</a:t>
            </a:r>
            <a:endParaRPr sz="800"/>
          </a:p>
        </p:txBody>
      </p:sp>
      <p:sp>
        <p:nvSpPr>
          <p:cNvPr id="283" name="Google Shape;283;g278b8acb89a_0_0"/>
          <p:cNvSpPr txBox="1"/>
          <p:nvPr/>
        </p:nvSpPr>
        <p:spPr>
          <a:xfrm>
            <a:off x="7708900" y="5024900"/>
            <a:ext cx="101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Processed Data</a:t>
            </a:r>
            <a:endParaRPr sz="800"/>
          </a:p>
        </p:txBody>
      </p:sp>
      <p:sp>
        <p:nvSpPr>
          <p:cNvPr id="284" name="Google Shape;284;g278b8acb89a_0_0"/>
          <p:cNvSpPr txBox="1"/>
          <p:nvPr/>
        </p:nvSpPr>
        <p:spPr>
          <a:xfrm>
            <a:off x="5892124" y="5769864"/>
            <a:ext cx="64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Process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2020-01-08T17:52:05Z</dcterms:created>
  <dc:creator>Kumar Rohit</dc:creator>
</cp:coreProperties>
</file>